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256" r:id="rId5"/>
    <p:sldId id="257" r:id="rId6"/>
    <p:sldId id="264" r:id="rId7"/>
    <p:sldId id="267" r:id="rId8"/>
    <p:sldId id="268" r:id="rId9"/>
    <p:sldId id="269" r:id="rId10"/>
    <p:sldId id="304" r:id="rId11"/>
    <p:sldId id="277" r:id="rId12"/>
    <p:sldId id="301" r:id="rId13"/>
    <p:sldId id="315" r:id="rId14"/>
    <p:sldId id="266" r:id="rId15"/>
    <p:sldId id="314" r:id="rId16"/>
    <p:sldId id="298" r:id="rId17"/>
    <p:sldId id="296" r:id="rId18"/>
    <p:sldId id="275" r:id="rId19"/>
    <p:sldId id="305" r:id="rId20"/>
    <p:sldId id="309" r:id="rId21"/>
    <p:sldId id="308" r:id="rId22"/>
    <p:sldId id="307" r:id="rId23"/>
    <p:sldId id="310" r:id="rId24"/>
    <p:sldId id="311" r:id="rId25"/>
    <p:sldId id="312" r:id="rId26"/>
    <p:sldId id="313" r:id="rId27"/>
    <p:sldId id="316" r:id="rId28"/>
    <p:sldId id="317" r:id="rId29"/>
    <p:sldId id="278" r:id="rId30"/>
    <p:sldId id="26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18" d="100"/>
          <a:sy n="18" d="100"/>
        </p:scale>
        <p:origin x="1028"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aai/speedchallenge" TargetMode="External"/><Relationship Id="rId2" Type="http://schemas.openxmlformats.org/officeDocument/2006/relationships/hyperlink" Target="https://nanonets.com/blog/optical-flow/" TargetMode="Externa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github.com/jizzel/Optical-Flow-Estimation-Based-on-Deep-Learning-Approache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GH" dirty="0"/>
              <a:t>A</a:t>
            </a:r>
            <a:r>
              <a:rPr lang="en-US" dirty="0"/>
              <a:t>n</a:t>
            </a:r>
            <a:r>
              <a:rPr lang="en-GH" dirty="0"/>
              <a:t> </a:t>
            </a:r>
            <a:r>
              <a:rPr lang="en-US" dirty="0"/>
              <a:t>a</a:t>
            </a:r>
            <a:r>
              <a:rPr lang="en-GH" dirty="0"/>
              <a:t>p</a:t>
            </a:r>
            <a:r>
              <a:rPr lang="en-US" dirty="0"/>
              <a:t>p</a:t>
            </a:r>
            <a:r>
              <a:rPr lang="en-GH" dirty="0" err="1"/>
              <a:t>lication</a:t>
            </a:r>
            <a:r>
              <a:rPr lang="en-GH" dirty="0"/>
              <a:t> </a:t>
            </a:r>
            <a:r>
              <a:rPr lang="en-US" dirty="0"/>
              <a:t>f</a:t>
            </a:r>
            <a:r>
              <a:rPr lang="en-GH" dirty="0"/>
              <a:t>o</a:t>
            </a:r>
            <a:r>
              <a:rPr lang="en-US" dirty="0"/>
              <a:t>r</a:t>
            </a:r>
            <a:r>
              <a:rPr lang="en-GH" dirty="0"/>
              <a:t> </a:t>
            </a: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a:t>
            </a:r>
            <a:r>
              <a:rPr lang="en-GH" sz="3000" b="1" dirty="0"/>
              <a:t>20</a:t>
            </a:r>
            <a:endParaRPr lang="en-US" sz="3000" b="1" dirty="0"/>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10</a:t>
            </a:fld>
            <a:endParaRPr lang="en-US" kern="1200">
              <a:solidFill>
                <a:srgbClr val="898989"/>
              </a:solidFill>
              <a:latin typeface="+mn-lt"/>
              <a:ea typeface="+mn-ea"/>
              <a:cs typeface="+mn-cs"/>
            </a:endParaRP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nvGraphicFramePr>
        <p:xfrm>
          <a:off x="640078" y="4621668"/>
          <a:ext cx="22993644" cy="8913197"/>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637103">
                  <a:extLst>
                    <a:ext uri="{9D8B030D-6E8A-4147-A177-3AD203B41FA5}">
                      <a16:colId xmlns:a16="http://schemas.microsoft.com/office/drawing/2014/main" val="679645895"/>
                    </a:ext>
                  </a:extLst>
                </a:gridCol>
                <a:gridCol w="7855234">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799575">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Technology</a:t>
                      </a:r>
                      <a:endParaRPr lang="en-US" sz="3300" b="1" i="0" u="none" strike="noStrike">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Year</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Advantages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Limitations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1164422">
                <a:tc>
                  <a:txBody>
                    <a:bodyPr/>
                    <a:lstStyle/>
                    <a:p>
                      <a:pPr algn="l" fontAlgn="t">
                        <a:lnSpc>
                          <a:spcPct val="107000"/>
                        </a:lnSpc>
                        <a:spcBef>
                          <a:spcPts val="0"/>
                        </a:spcBef>
                        <a:spcAft>
                          <a:spcPts val="0"/>
                        </a:spcAft>
                      </a:pP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FlowNetCorr</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[4]</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2015</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Faster rendering speed than traditional computer vision methods</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1164422">
                <a:tc>
                  <a:txBody>
                    <a:bodyPr/>
                    <a:lstStyle/>
                    <a:p>
                      <a:pPr algn="l" fontAlgn="t">
                        <a:lnSpc>
                          <a:spcPct val="107000"/>
                        </a:lnSpc>
                        <a:spcBef>
                          <a:spcPts val="0"/>
                        </a:spcBef>
                        <a:spcAft>
                          <a:spcPts val="0"/>
                        </a:spcAft>
                      </a:pP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Learning optical flow with convolutional networks.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FlowNetS</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[2]</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2015</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Faster rendering speed than traditional computer vision methods</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simply stacks two sequentially adjacent images as input. Produces noisy and blurred results</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r h="1164422">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FlowNet 2.0: Evolution of Optical Flow Estimation with Deep Networks</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[1]</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2016</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stacked by FlowNet</a:t>
                      </a: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flownetcorr</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produces much better results. Based on FlowNet</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11463708"/>
                  </a:ext>
                </a:extLst>
              </a:tr>
              <a:tr h="1164422">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Optical Flow Estimation using a Spatial Pyramid Network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Spynet</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[3]</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2016</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performs below FlowNet2.0</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26529779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 </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f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GH" sz="7000" b="1" i="1" dirty="0">
                <a:latin typeface="Arial Narrow" charset="0"/>
                <a:ea typeface="Arial Narrow" charset="0"/>
                <a:cs typeface="Arial Narrow" charset="0"/>
              </a:rPr>
              <a:t> Contin</a:t>
            </a:r>
            <a:r>
              <a:rPr lang="en-US" sz="7000" b="1" i="1" dirty="0">
                <a:latin typeface="Arial Narrow" charset="0"/>
                <a:ea typeface="Arial Narrow" charset="0"/>
                <a:cs typeface="Arial Narrow" charset="0"/>
              </a:rPr>
              <a:t>u</a:t>
            </a:r>
            <a:r>
              <a:rPr lang="en-GH" sz="7000" b="1" i="1" dirty="0">
                <a:latin typeface="Arial Narrow" charset="0"/>
                <a:ea typeface="Arial Narrow" charset="0"/>
                <a:cs typeface="Arial Narrow" charset="0"/>
              </a:rPr>
              <a:t>e...</a:t>
            </a:r>
            <a:endParaRPr lang="en-US" sz="7000" b="1" i="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93BD0EC5-9486-4764-9286-4ACA8E5A2D46}"/>
              </a:ext>
            </a:extLst>
          </p:cNvPr>
          <p:cNvSpPr txBox="1"/>
          <p:nvPr/>
        </p:nvSpPr>
        <p:spPr>
          <a:xfrm>
            <a:off x="1828800" y="5273266"/>
            <a:ext cx="20878635" cy="5530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GH" b="1" dirty="0"/>
              <a:t>Vehicle tracking and speed estimation using optical flow [10]</a:t>
            </a:r>
            <a:endParaRPr lang="en-US" b="1" dirty="0"/>
          </a:p>
          <a:p>
            <a:pPr marL="1028700" indent="-1028700" algn="l">
              <a:buFont typeface="Arial" panose="020B0604020202020204" pitchFamily="34" charset="0"/>
              <a:buChar char="•"/>
            </a:pPr>
            <a:r>
              <a:rPr lang="en-US" dirty="0"/>
              <a:t>F</a:t>
            </a:r>
            <a:r>
              <a:rPr lang="en-GH" dirty="0" err="1"/>
              <a:t>ixed</a:t>
            </a:r>
            <a:r>
              <a:rPr lang="en-GH" dirty="0"/>
              <a:t> mounted camera</a:t>
            </a:r>
          </a:p>
          <a:p>
            <a:pPr marL="1028700" indent="-1028700" algn="l">
              <a:buFont typeface="Arial" panose="020B0604020202020204" pitchFamily="34" charset="0"/>
              <a:buChar char="•"/>
            </a:pPr>
            <a:r>
              <a:rPr lang="en-GH" dirty="0"/>
              <a:t>Calculate the distance travelled by the vehicle by using the motion of the centroid over the successive frames</a:t>
            </a:r>
          </a:p>
          <a:p>
            <a:pPr marL="1028700" indent="-1028700" algn="l">
              <a:buFont typeface="Arial" panose="020B0604020202020204" pitchFamily="34" charset="0"/>
              <a:buChar char="•"/>
            </a:pPr>
            <a:r>
              <a:rPr kumimoji="0" lang="en-GH" sz="5000" b="0" i="0" u="none" strike="noStrike" cap="none" spc="0" normalizeH="0" baseline="0" dirty="0">
                <a:ln>
                  <a:noFill/>
                </a:ln>
                <a:solidFill>
                  <a:srgbClr val="000000"/>
                </a:solidFill>
                <a:effectLst/>
                <a:uFillTx/>
                <a:latin typeface="+mj-lt"/>
                <a:ea typeface="+mj-ea"/>
                <a:cs typeface="+mj-cs"/>
                <a:sym typeface="Helvetica Light"/>
              </a:rPr>
              <a:t>Estimate </a:t>
            </a:r>
            <a:r>
              <a:rPr lang="en-GH" dirty="0"/>
              <a:t>speed </a:t>
            </a:r>
            <a:r>
              <a:rPr lang="en-US" dirty="0"/>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sing the </a:t>
            </a:r>
            <a:r>
              <a:rPr lang="en-GH" dirty="0"/>
              <a:t>Horn-</a:t>
            </a:r>
            <a:r>
              <a:rPr lang="en-GH" dirty="0" err="1"/>
              <a:t>Schunck</a:t>
            </a:r>
            <a:r>
              <a:rPr lang="en-GH" dirty="0"/>
              <a:t> method</a:t>
            </a:r>
          </a:p>
          <a:p>
            <a:pPr marL="1028700" indent="-1028700" algn="l">
              <a:buFont typeface="Arial" panose="020B0604020202020204" pitchFamily="34" charset="0"/>
              <a:buChar char="•"/>
            </a:pPr>
            <a:r>
              <a:rPr lang="en-GH" dirty="0"/>
              <a:t>Fairly low percentage error of 0.98%</a:t>
            </a:r>
          </a:p>
          <a:p>
            <a:pPr marL="1028700" indent="-1028700" algn="l">
              <a:buFont typeface="Arial" panose="020B0604020202020204" pitchFamily="34" charset="0"/>
              <a:buChar char="•"/>
            </a:pPr>
            <a:r>
              <a:rPr lang="en-GH" dirty="0"/>
              <a:t>Can only be applied to a fixed setting which limits its range of use-cases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0238063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10" name="Picture 9">
            <a:extLst>
              <a:ext uri="{FF2B5EF4-FFF2-40B4-BE49-F238E27FC236}">
                <a16:creationId xmlns:a16="http://schemas.microsoft.com/office/drawing/2014/main" id="{68569027-08BF-452D-87E4-A7FD546EEB63}"/>
              </a:ext>
            </a:extLst>
          </p:cNvPr>
          <p:cNvPicPr/>
          <p:nvPr/>
        </p:nvPicPr>
        <p:blipFill>
          <a:blip r:embed="rId3"/>
          <a:stretch>
            <a:fillRect/>
          </a:stretch>
        </p:blipFill>
        <p:spPr>
          <a:xfrm>
            <a:off x="4492752" y="3898365"/>
            <a:ext cx="14782800" cy="7952259"/>
          </a:xfrm>
          <a:prstGeom prst="rect">
            <a:avLst/>
          </a:prstGeom>
        </p:spPr>
      </p:pic>
      <p:sp>
        <p:nvSpPr>
          <p:cNvPr id="3" name="TextBox 2">
            <a:extLst>
              <a:ext uri="{FF2B5EF4-FFF2-40B4-BE49-F238E27FC236}">
                <a16:creationId xmlns:a16="http://schemas.microsoft.com/office/drawing/2014/main" id="{36596EC9-7777-4080-9A0E-1F7AC9CA7979}"/>
              </a:ext>
            </a:extLst>
          </p:cNvPr>
          <p:cNvSpPr txBox="1"/>
          <p:nvPr/>
        </p:nvSpPr>
        <p:spPr>
          <a:xfrm>
            <a:off x="8571559" y="11574917"/>
            <a:ext cx="771753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5, </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y</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m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p</a:t>
            </a:r>
            <a:r>
              <a:rPr kumimoji="0" lang="en-US" sz="5000" b="0" i="0" u="none" strike="noStrike" cap="none" spc="0" normalizeH="0" baseline="0" dirty="0">
                <a:ln>
                  <a:noFill/>
                </a:ln>
                <a:solidFill>
                  <a:srgbClr val="000000"/>
                </a:solidFill>
                <a:effectLst/>
                <a:uFillTx/>
                <a:latin typeface="+mj-lt"/>
                <a:ea typeface="+mj-ea"/>
                <a:cs typeface="+mj-cs"/>
                <a:sym typeface="Helvetica Light"/>
              </a:rPr>
              <a:t>p</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1804759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6145" y="3972606"/>
            <a:ext cx="7362761" cy="41426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388" y="7955502"/>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3123" y="8081947"/>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1582" y="10714790"/>
            <a:ext cx="3336174" cy="13939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36597"/>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descr="Image result for opencv">
            <a:extLst>
              <a:ext uri="{FF2B5EF4-FFF2-40B4-BE49-F238E27FC236}">
                <a16:creationId xmlns:a16="http://schemas.microsoft.com/office/drawing/2014/main" id="{C1E80B7B-633F-46D9-BEAA-5A284A5DE9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6192" y="5587948"/>
            <a:ext cx="2864358" cy="35181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orch">
            <a:extLst>
              <a:ext uri="{FF2B5EF4-FFF2-40B4-BE49-F238E27FC236}">
                <a16:creationId xmlns:a16="http://schemas.microsoft.com/office/drawing/2014/main" id="{7A2F901D-0A3D-4C09-83E2-68E94D584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5515" y="10313643"/>
            <a:ext cx="8166905" cy="1633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75BF92-C23C-4A8C-BEDD-4FD44770E860}"/>
              </a:ext>
            </a:extLst>
          </p:cNvPr>
          <p:cNvSpPr txBox="1"/>
          <p:nvPr/>
        </p:nvSpPr>
        <p:spPr>
          <a:xfrm>
            <a:off x="1818691" y="12181824"/>
            <a:ext cx="927566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6, </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5145818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10430973" cy="910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Tx/>
              <a:buChar char="-"/>
            </a:pPr>
            <a:r>
              <a:rPr lang="en-GH" dirty="0"/>
              <a:t>S</a:t>
            </a:r>
            <a:r>
              <a:rPr lang="en-US" dirty="0"/>
              <a:t>p</a:t>
            </a:r>
            <a:r>
              <a:rPr lang="en-GH" dirty="0"/>
              <a:t>y</a:t>
            </a:r>
            <a:r>
              <a:rPr lang="en-US" dirty="0"/>
              <a:t>N</a:t>
            </a:r>
            <a:r>
              <a:rPr lang="en-GH" dirty="0"/>
              <a:t>e</a:t>
            </a:r>
            <a:r>
              <a:rPr lang="en-US" dirty="0"/>
              <a:t>t</a:t>
            </a:r>
            <a:r>
              <a:rPr lang="en-GH" dirty="0"/>
              <a:t> </a:t>
            </a:r>
            <a:r>
              <a:rPr lang="en-US" dirty="0"/>
              <a:t>A</a:t>
            </a:r>
            <a:r>
              <a:rPr lang="en-GH" dirty="0"/>
              <a:t>r</a:t>
            </a:r>
            <a:r>
              <a:rPr lang="en-US" dirty="0"/>
              <a:t>c</a:t>
            </a:r>
            <a:r>
              <a:rPr lang="en-GH" dirty="0"/>
              <a:t>h</a:t>
            </a:r>
            <a:r>
              <a:rPr lang="en-US" dirty="0" err="1"/>
              <a:t>i</a:t>
            </a:r>
            <a:r>
              <a:rPr lang="en-GH" dirty="0"/>
              <a:t>t</a:t>
            </a:r>
            <a:r>
              <a:rPr lang="en-US" dirty="0"/>
              <a:t>e</a:t>
            </a:r>
            <a:r>
              <a:rPr lang="en-GH" dirty="0"/>
              <a:t>c</a:t>
            </a:r>
            <a:r>
              <a:rPr lang="en-US" dirty="0"/>
              <a:t>t</a:t>
            </a:r>
            <a:r>
              <a:rPr lang="en-GH" dirty="0"/>
              <a:t>u</a:t>
            </a:r>
            <a:r>
              <a:rPr lang="en-US" dirty="0"/>
              <a:t>r</a:t>
            </a:r>
            <a:r>
              <a:rPr lang="en-GH" dirty="0"/>
              <a:t>e</a:t>
            </a:r>
          </a:p>
          <a:p>
            <a:pPr marL="685800" indent="-685800" algn="l">
              <a:buFontTx/>
              <a:buChar char="-"/>
            </a:pPr>
            <a:endParaRPr lang="en-GH" dirty="0"/>
          </a:p>
          <a:p>
            <a:pPr algn="l"/>
            <a:endParaRPr lang="en-US" dirty="0"/>
          </a:p>
          <a:p>
            <a:pPr algn="l"/>
            <a:r>
              <a:rPr lang="en-US" b="1" dirty="0"/>
              <a:t>Data sets: </a:t>
            </a:r>
            <a:endParaRPr lang="en-GH" b="1" dirty="0"/>
          </a:p>
          <a:p>
            <a:pPr algn="l"/>
            <a:r>
              <a:rPr lang="en-GH" dirty="0"/>
              <a:t>M</a:t>
            </a:r>
            <a:r>
              <a:rPr lang="en-US" dirty="0"/>
              <a:t>P</a:t>
            </a:r>
            <a:r>
              <a:rPr lang="en-GH" dirty="0"/>
              <a:t>I </a:t>
            </a:r>
            <a:r>
              <a:rPr lang="en-US" dirty="0"/>
              <a:t>S</a:t>
            </a:r>
            <a:r>
              <a:rPr lang="en-GH" dirty="0" err="1"/>
              <a:t>i</a:t>
            </a:r>
            <a:r>
              <a:rPr lang="en-US" dirty="0"/>
              <a:t>n</a:t>
            </a:r>
            <a:r>
              <a:rPr lang="en-GH" dirty="0"/>
              <a:t>t</a:t>
            </a:r>
            <a:r>
              <a:rPr lang="en-US" dirty="0"/>
              <a:t>e</a:t>
            </a:r>
            <a:r>
              <a:rPr lang="en-GH" dirty="0"/>
              <a:t>l</a:t>
            </a:r>
            <a:r>
              <a:rPr lang="en-US" dirty="0"/>
              <a:t> and KITTI optical flow 2015</a:t>
            </a:r>
            <a:endParaRPr lang="en-GH" dirty="0"/>
          </a:p>
          <a:p>
            <a:pPr algn="l"/>
            <a:r>
              <a:rPr lang="en-GH" dirty="0"/>
              <a:t> </a:t>
            </a:r>
          </a:p>
          <a:p>
            <a:pPr algn="l"/>
            <a:r>
              <a:rPr lang="en-GH" dirty="0"/>
              <a:t>Comma.ai </a:t>
            </a:r>
            <a:r>
              <a:rPr lang="en-US" dirty="0"/>
              <a:t>s</a:t>
            </a:r>
            <a:r>
              <a:rPr lang="en-GH" dirty="0"/>
              <a:t>p</a:t>
            </a:r>
            <a:r>
              <a:rPr lang="en-US" dirty="0"/>
              <a:t>e</a:t>
            </a:r>
            <a:r>
              <a:rPr lang="en-GH" dirty="0"/>
              <a:t>e</a:t>
            </a:r>
            <a:r>
              <a:rPr lang="en-US" dirty="0"/>
              <a:t>d</a:t>
            </a:r>
            <a:r>
              <a:rPr lang="en-GH" dirty="0"/>
              <a:t> </a:t>
            </a:r>
            <a:r>
              <a:rPr lang="en-US" dirty="0"/>
              <a:t>c</a:t>
            </a:r>
            <a:r>
              <a:rPr lang="en-GH" dirty="0"/>
              <a:t>h</a:t>
            </a:r>
            <a:r>
              <a:rPr lang="en-US" dirty="0"/>
              <a:t>a</a:t>
            </a:r>
            <a:r>
              <a:rPr lang="en-GH" dirty="0"/>
              <a:t>l</a:t>
            </a:r>
            <a:r>
              <a:rPr lang="en-US" dirty="0"/>
              <a:t>l</a:t>
            </a:r>
            <a:r>
              <a:rPr lang="en-GH" dirty="0"/>
              <a:t>e</a:t>
            </a:r>
            <a:r>
              <a:rPr lang="en-US" dirty="0"/>
              <a:t>ng</a:t>
            </a:r>
            <a:r>
              <a:rPr lang="en-GH" dirty="0"/>
              <a:t>e </a:t>
            </a:r>
            <a:r>
              <a:rPr lang="en-US" dirty="0"/>
              <a:t>d</a:t>
            </a:r>
            <a:r>
              <a:rPr lang="en-GH" dirty="0"/>
              <a:t>a</a:t>
            </a:r>
            <a:r>
              <a:rPr lang="en-US" dirty="0"/>
              <a:t>t</a:t>
            </a:r>
            <a:r>
              <a:rPr lang="en-GH" dirty="0"/>
              <a:t>a</a:t>
            </a:r>
            <a:r>
              <a:rPr lang="en-US" dirty="0"/>
              <a:t>s</a:t>
            </a:r>
            <a:r>
              <a:rPr lang="en-GH" dirty="0"/>
              <a:t>e</a:t>
            </a:r>
            <a:r>
              <a:rPr lang="en-US" dirty="0"/>
              <a:t>t</a:t>
            </a:r>
            <a:r>
              <a:rPr lang="en-GH" dirty="0"/>
              <a:t> (</a:t>
            </a:r>
            <a:r>
              <a:rPr lang="en-US" dirty="0"/>
              <a:t>t</a:t>
            </a:r>
            <a:r>
              <a:rPr lang="en-GH" dirty="0"/>
              <a:t>r</a:t>
            </a:r>
            <a:r>
              <a:rPr lang="en-US" dirty="0"/>
              <a:t>a</a:t>
            </a:r>
            <a:r>
              <a:rPr lang="en-GH" dirty="0" err="1"/>
              <a:t>i</a:t>
            </a:r>
            <a:r>
              <a:rPr lang="en-US" dirty="0"/>
              <a:t>n</a:t>
            </a:r>
            <a:r>
              <a:rPr lang="en-GH" dirty="0"/>
              <a:t>.</a:t>
            </a:r>
            <a:r>
              <a:rPr lang="en-US" dirty="0"/>
              <a:t>m</a:t>
            </a:r>
            <a:r>
              <a:rPr lang="en-GH" dirty="0"/>
              <a:t>p4, test.mp4, train.txt) [8].</a:t>
            </a:r>
            <a:endParaRPr lang="en-US" dirty="0"/>
          </a:p>
          <a:p>
            <a:pPr algn="l"/>
            <a:endParaRPr lang="en-US" dirty="0"/>
          </a:p>
          <a:p>
            <a:pPr algn="l"/>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3"/>
          <a:stretch>
            <a:fillRect/>
          </a:stretch>
        </p:blipFill>
        <p:spPr>
          <a:xfrm>
            <a:off x="12751963" y="3718937"/>
            <a:ext cx="5861390" cy="4561916"/>
          </a:xfrm>
          <a:prstGeom prst="rect">
            <a:avLst/>
          </a:prstGeom>
        </p:spPr>
      </p:pic>
      <p:sp>
        <p:nvSpPr>
          <p:cNvPr id="5" name="TextBox 4">
            <a:extLst>
              <a:ext uri="{FF2B5EF4-FFF2-40B4-BE49-F238E27FC236}">
                <a16:creationId xmlns:a16="http://schemas.microsoft.com/office/drawing/2014/main" id="{2A6C487A-C773-4B96-AF57-2C8F35CD0420}"/>
              </a:ext>
            </a:extLst>
          </p:cNvPr>
          <p:cNvSpPr txBox="1"/>
          <p:nvPr/>
        </p:nvSpPr>
        <p:spPr>
          <a:xfrm>
            <a:off x="18544032" y="9785225"/>
            <a:ext cx="5675980"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8, </a:t>
            </a:r>
            <a:r>
              <a:rPr lang="en-US" dirty="0"/>
              <a:t>V</a:t>
            </a:r>
            <a:r>
              <a:rPr lang="en-GH" dirty="0" err="1"/>
              <a:t>i</a:t>
            </a:r>
            <a:r>
              <a:rPr lang="en-US" dirty="0"/>
              <a:t>d</a:t>
            </a:r>
            <a:r>
              <a:rPr lang="en-GH" dirty="0"/>
              <a:t>e</a:t>
            </a:r>
            <a:r>
              <a:rPr lang="en-US" dirty="0"/>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d</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p>
        </p:txBody>
      </p:sp>
      <p:sp>
        <p:nvSpPr>
          <p:cNvPr id="12" name="TextBox 11">
            <a:extLst>
              <a:ext uri="{FF2B5EF4-FFF2-40B4-BE49-F238E27FC236}">
                <a16:creationId xmlns:a16="http://schemas.microsoft.com/office/drawing/2014/main" id="{2666163E-5B53-4AF5-B77A-36391A3ACF22}"/>
              </a:ext>
            </a:extLst>
          </p:cNvPr>
          <p:cNvSpPr txBox="1"/>
          <p:nvPr/>
        </p:nvSpPr>
        <p:spPr>
          <a:xfrm>
            <a:off x="19677888" y="3383539"/>
            <a:ext cx="454212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7, </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m</a:t>
            </a:r>
            <a:r>
              <a:rPr kumimoji="0" lang="en-GH" sz="5000" b="0" i="0" u="none" strike="noStrike" cap="none" spc="0" normalizeH="0" baseline="0" dirty="0">
                <a:ln>
                  <a:noFill/>
                </a:ln>
                <a:solidFill>
                  <a:srgbClr val="000000"/>
                </a:solidFill>
                <a:effectLst/>
                <a:uFillTx/>
                <a:latin typeface="+mj-lt"/>
                <a:ea typeface="+mj-ea"/>
                <a:cs typeface="+mj-cs"/>
                <a:sym typeface="Helvetica Light"/>
              </a:rPr>
              <a:t>p</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e </a:t>
            </a:r>
            <a:r>
              <a:rPr lang="en-US" dirty="0"/>
              <a:t>K</a:t>
            </a:r>
            <a:r>
              <a:rPr lang="en-GH" dirty="0" err="1"/>
              <a:t>i</a:t>
            </a:r>
            <a:r>
              <a:rPr lang="en-US" dirty="0"/>
              <a:t>t</a:t>
            </a:r>
            <a:r>
              <a:rPr lang="en-GH" dirty="0"/>
              <a:t>t</a:t>
            </a:r>
            <a:r>
              <a:rPr lang="en-US" dirty="0" err="1"/>
              <a:t>i</a:t>
            </a:r>
            <a:r>
              <a:rPr lang="en-GH" dirty="0"/>
              <a:t> </a:t>
            </a:r>
            <a:r>
              <a:rPr lang="en-US" dirty="0"/>
              <a:t>d</a:t>
            </a:r>
            <a:r>
              <a:rPr lang="en-GH" dirty="0"/>
              <a:t>a</a:t>
            </a:r>
            <a:r>
              <a:rPr lang="en-US" dirty="0"/>
              <a:t>t</a:t>
            </a:r>
            <a:r>
              <a:rPr lang="en-GH" dirty="0"/>
              <a:t>a</a:t>
            </a:r>
            <a:r>
              <a:rPr lang="en-US" dirty="0"/>
              <a:t>s</a:t>
            </a:r>
            <a:r>
              <a:rPr lang="en-GH" dirty="0"/>
              <a:t>e</a:t>
            </a:r>
            <a:r>
              <a:rPr lang="en-US" dirty="0"/>
              <a:t>t</a:t>
            </a:r>
            <a:r>
              <a:rPr lang="en-GH" dirty="0"/>
              <a:t> [1]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7" name="Picture 6">
            <a:extLst>
              <a:ext uri="{FF2B5EF4-FFF2-40B4-BE49-F238E27FC236}">
                <a16:creationId xmlns:a16="http://schemas.microsoft.com/office/drawing/2014/main" id="{4A5D04E4-EFC3-4EDD-B7AC-E2DFF92DA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63" y="8800244"/>
            <a:ext cx="5861390" cy="4396043"/>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GH" dirty="0"/>
              <a:t>A </a:t>
            </a:r>
            <a:r>
              <a:rPr lang="en-US" dirty="0"/>
              <a:t>s</a:t>
            </a:r>
            <a:r>
              <a:rPr lang="en-GH" dirty="0"/>
              <a:t>o</a:t>
            </a:r>
            <a:r>
              <a:rPr lang="en-US" dirty="0"/>
              <a:t>f</a:t>
            </a:r>
            <a:r>
              <a:rPr lang="en-GH" dirty="0"/>
              <a:t>t</a:t>
            </a:r>
            <a:r>
              <a:rPr lang="en-US" dirty="0"/>
              <a:t>w</a:t>
            </a:r>
            <a:r>
              <a:rPr lang="en-GH" dirty="0"/>
              <a:t>a</a:t>
            </a:r>
            <a:r>
              <a:rPr lang="en-US" dirty="0"/>
              <a:t>r</a:t>
            </a:r>
            <a:r>
              <a:rPr lang="en-GH" dirty="0"/>
              <a:t>e </a:t>
            </a:r>
            <a:r>
              <a:rPr lang="en-US" dirty="0"/>
              <a:t>p</a:t>
            </a:r>
            <a:r>
              <a:rPr lang="en-GH" dirty="0"/>
              <a:t>r</a:t>
            </a:r>
            <a:r>
              <a:rPr lang="en-US" dirty="0"/>
              <a:t>o</a:t>
            </a:r>
            <a:r>
              <a:rPr lang="en-GH" dirty="0"/>
              <a:t>g</a:t>
            </a:r>
            <a:r>
              <a:rPr lang="en-US" dirty="0"/>
              <a:t>r</a:t>
            </a:r>
            <a:r>
              <a:rPr lang="en-GH" dirty="0"/>
              <a:t>a</a:t>
            </a:r>
            <a:r>
              <a:rPr lang="en-US" dirty="0"/>
              <a:t>m</a:t>
            </a:r>
            <a:r>
              <a:rPr lang="en-GH" dirty="0"/>
              <a:t> </a:t>
            </a:r>
            <a:r>
              <a:rPr lang="en-US" dirty="0"/>
              <a:t>t</a:t>
            </a:r>
            <a:r>
              <a:rPr lang="en-GH" dirty="0"/>
              <a:t>h</a:t>
            </a:r>
            <a:r>
              <a:rPr lang="en-US" dirty="0"/>
              <a:t>a</a:t>
            </a:r>
            <a:r>
              <a:rPr lang="en-GH" dirty="0"/>
              <a:t>t </a:t>
            </a:r>
            <a:r>
              <a:rPr lang="en-US" dirty="0"/>
              <a:t>e</a:t>
            </a:r>
            <a:r>
              <a:rPr lang="en-GH" dirty="0"/>
              <a:t>s</a:t>
            </a:r>
            <a:r>
              <a:rPr lang="en-US" dirty="0"/>
              <a:t>t</a:t>
            </a:r>
            <a:r>
              <a:rPr lang="en-GH" dirty="0" err="1"/>
              <a:t>i</a:t>
            </a:r>
            <a:r>
              <a:rPr lang="en-US" dirty="0"/>
              <a:t>m</a:t>
            </a:r>
            <a:r>
              <a:rPr lang="en-GH" dirty="0"/>
              <a:t>a</a:t>
            </a:r>
            <a:r>
              <a:rPr lang="en-US" dirty="0"/>
              <a:t>t</a:t>
            </a:r>
            <a:r>
              <a:rPr lang="en-GH" dirty="0"/>
              <a:t>es the </a:t>
            </a:r>
            <a:r>
              <a:rPr lang="en-GH" dirty="0" err="1"/>
              <a:t>sp</a:t>
            </a:r>
            <a:r>
              <a:rPr lang="en-US" dirty="0"/>
              <a:t>e</a:t>
            </a:r>
            <a:r>
              <a:rPr lang="en-GH" dirty="0"/>
              <a:t>e</a:t>
            </a:r>
            <a:r>
              <a:rPr lang="en-US" dirty="0"/>
              <a:t>d</a:t>
            </a:r>
            <a:r>
              <a:rPr lang="en-GH" dirty="0"/>
              <a:t> of a </a:t>
            </a:r>
            <a:r>
              <a:rPr lang="en-GH" dirty="0" err="1"/>
              <a:t>ve</a:t>
            </a:r>
            <a:r>
              <a:rPr lang="en-US" dirty="0"/>
              <a:t>h</a:t>
            </a:r>
            <a:r>
              <a:rPr lang="en-GH" dirty="0" err="1"/>
              <a:t>i</a:t>
            </a:r>
            <a:r>
              <a:rPr lang="en-US" dirty="0"/>
              <a:t>c</a:t>
            </a:r>
            <a:r>
              <a:rPr lang="en-GH" dirty="0"/>
              <a:t>l</a:t>
            </a:r>
            <a:r>
              <a:rPr lang="en-US" dirty="0"/>
              <a:t>e</a:t>
            </a:r>
            <a:r>
              <a:rPr lang="en-GH" dirty="0"/>
              <a:t> </a:t>
            </a:r>
            <a:r>
              <a:rPr lang="en-US" dirty="0"/>
              <a:t>f</a:t>
            </a:r>
            <a:r>
              <a:rPr lang="en-GH" dirty="0"/>
              <a:t>rom a dashcam video</a:t>
            </a:r>
            <a:endParaRPr lang="en-US" dirty="0"/>
          </a:p>
          <a:p>
            <a:pPr algn="l"/>
            <a:endParaRPr lang="en-US" dirty="0"/>
          </a:p>
          <a:p>
            <a:pPr algn="l"/>
            <a:r>
              <a:rPr lang="en-US" dirty="0"/>
              <a:t>- The </a:t>
            </a:r>
            <a:r>
              <a:rPr lang="en-GH" dirty="0"/>
              <a:t>s</a:t>
            </a:r>
            <a:r>
              <a:rPr lang="en-US" dirty="0"/>
              <a:t>o</a:t>
            </a:r>
            <a:r>
              <a:rPr lang="en-GH" dirty="0"/>
              <a:t>l</a:t>
            </a:r>
            <a:r>
              <a:rPr lang="en-US" dirty="0"/>
              <a:t>u</a:t>
            </a:r>
            <a:r>
              <a:rPr lang="en-GH" dirty="0"/>
              <a:t>t</a:t>
            </a:r>
            <a:r>
              <a:rPr lang="en-US" dirty="0" err="1"/>
              <a:t>i</a:t>
            </a:r>
            <a:r>
              <a:rPr lang="en-GH" dirty="0"/>
              <a:t>o</a:t>
            </a:r>
            <a:r>
              <a:rPr lang="en-US" dirty="0"/>
              <a:t>n approach should be able to </a:t>
            </a:r>
            <a:r>
              <a:rPr lang="en-GH" dirty="0"/>
              <a:t>e</a:t>
            </a:r>
            <a:r>
              <a:rPr lang="en-US" dirty="0"/>
              <a:t>s</a:t>
            </a:r>
            <a:r>
              <a:rPr lang="en-GH" dirty="0"/>
              <a:t>t</a:t>
            </a:r>
            <a:r>
              <a:rPr lang="en-US" dirty="0" err="1"/>
              <a:t>i</a:t>
            </a:r>
            <a:r>
              <a:rPr lang="en-GH" dirty="0"/>
              <a:t>m</a:t>
            </a:r>
            <a:r>
              <a:rPr lang="en-US" dirty="0"/>
              <a:t>a</a:t>
            </a:r>
            <a:r>
              <a:rPr lang="en-GH" dirty="0"/>
              <a:t>t</a:t>
            </a:r>
            <a:r>
              <a:rPr lang="en-US" dirty="0"/>
              <a:t>e</a:t>
            </a:r>
            <a:r>
              <a:rPr lang="en-GH" dirty="0"/>
              <a:t> </a:t>
            </a:r>
            <a:r>
              <a:rPr lang="en-US" dirty="0"/>
              <a:t>t</a:t>
            </a:r>
            <a:r>
              <a:rPr lang="en-GH" dirty="0"/>
              <a:t>h</a:t>
            </a:r>
            <a:r>
              <a:rPr lang="en-US" dirty="0"/>
              <a:t>e</a:t>
            </a:r>
            <a:r>
              <a:rPr lang="en-GH" dirty="0"/>
              <a:t> </a:t>
            </a:r>
            <a:r>
              <a:rPr lang="en-US" dirty="0"/>
              <a:t>s</a:t>
            </a:r>
            <a:r>
              <a:rPr lang="en-GH" dirty="0"/>
              <a:t>p</a:t>
            </a:r>
            <a:r>
              <a:rPr lang="en-US" dirty="0"/>
              <a:t>e</a:t>
            </a:r>
            <a:r>
              <a:rPr lang="en-GH" dirty="0"/>
              <a:t>e</a:t>
            </a:r>
            <a:r>
              <a:rPr lang="en-US" dirty="0"/>
              <a:t>d</a:t>
            </a:r>
            <a:r>
              <a:rPr lang="en-GH" dirty="0"/>
              <a:t> </a:t>
            </a:r>
            <a:r>
              <a:rPr lang="en-US" dirty="0"/>
              <a:t>o</a:t>
            </a:r>
            <a:r>
              <a:rPr lang="en-GH" dirty="0"/>
              <a:t>f </a:t>
            </a:r>
            <a:r>
              <a:rPr lang="en-US" dirty="0"/>
              <a:t>a</a:t>
            </a:r>
            <a:r>
              <a:rPr lang="en-GH" dirty="0"/>
              <a:t> </a:t>
            </a:r>
            <a:r>
              <a:rPr lang="en-US" dirty="0"/>
              <a:t>v</a:t>
            </a:r>
            <a:r>
              <a:rPr lang="en-GH" dirty="0"/>
              <a:t>e</a:t>
            </a:r>
            <a:r>
              <a:rPr lang="en-US" dirty="0"/>
              <a:t>h</a:t>
            </a:r>
            <a:r>
              <a:rPr lang="en-GH" dirty="0" err="1"/>
              <a:t>i</a:t>
            </a:r>
            <a:r>
              <a:rPr lang="en-US" dirty="0"/>
              <a:t>c</a:t>
            </a:r>
            <a:r>
              <a:rPr lang="en-GH" dirty="0"/>
              <a:t>l</a:t>
            </a:r>
            <a:r>
              <a:rPr lang="en-US" dirty="0"/>
              <a:t>e</a:t>
            </a:r>
            <a:r>
              <a:rPr lang="en-GH" dirty="0"/>
              <a:t> </a:t>
            </a:r>
            <a:r>
              <a:rPr lang="en-US" dirty="0"/>
              <a:t>f</a:t>
            </a:r>
            <a:r>
              <a:rPr lang="en-GH" dirty="0"/>
              <a:t>r</a:t>
            </a:r>
            <a:r>
              <a:rPr lang="en-US" dirty="0"/>
              <a:t>o</a:t>
            </a:r>
            <a:r>
              <a:rPr lang="en-GH" dirty="0"/>
              <a:t>m </a:t>
            </a:r>
            <a:r>
              <a:rPr lang="en-US" dirty="0"/>
              <a:t>a</a:t>
            </a:r>
            <a:r>
              <a:rPr lang="en-GH" dirty="0"/>
              <a:t> </a:t>
            </a:r>
            <a:r>
              <a:rPr lang="en-US" dirty="0"/>
              <a:t>d</a:t>
            </a:r>
            <a:r>
              <a:rPr lang="en-GH" dirty="0"/>
              <a:t>a</a:t>
            </a:r>
            <a:r>
              <a:rPr lang="en-US" dirty="0"/>
              <a:t>s</a:t>
            </a:r>
            <a:r>
              <a:rPr lang="en-GH" dirty="0"/>
              <a:t>h</a:t>
            </a:r>
            <a:r>
              <a:rPr lang="en-US" dirty="0"/>
              <a:t>c</a:t>
            </a:r>
            <a:r>
              <a:rPr lang="en-GH" dirty="0"/>
              <a:t>a</a:t>
            </a:r>
            <a:r>
              <a:rPr lang="en-US" dirty="0"/>
              <a:t>m</a:t>
            </a:r>
            <a:r>
              <a:rPr lang="en-GH" dirty="0"/>
              <a:t> </a:t>
            </a:r>
            <a:r>
              <a:rPr lang="en-US" dirty="0"/>
              <a:t>v</a:t>
            </a:r>
            <a:r>
              <a:rPr lang="en-GH" dirty="0" err="1"/>
              <a:t>i</a:t>
            </a:r>
            <a:r>
              <a:rPr lang="en-US" dirty="0"/>
              <a:t>d</a:t>
            </a:r>
            <a:r>
              <a:rPr lang="en-GH" dirty="0"/>
              <a:t>e</a:t>
            </a:r>
            <a:r>
              <a:rPr lang="en-US" dirty="0"/>
              <a:t>o;</a:t>
            </a:r>
          </a:p>
          <a:p>
            <a:pPr algn="l"/>
            <a:endParaRPr lang="en-US" dirty="0"/>
          </a:p>
          <a:p>
            <a:pPr algn="l"/>
            <a:r>
              <a:rPr lang="en-US" dirty="0"/>
              <a:t>- </a:t>
            </a:r>
            <a:r>
              <a:rPr lang="en-GH" dirty="0"/>
              <a:t>O</a:t>
            </a:r>
            <a:r>
              <a:rPr lang="en-US" dirty="0"/>
              <a:t>u</a:t>
            </a:r>
            <a:r>
              <a:rPr lang="en-GH" dirty="0"/>
              <a:t>r </a:t>
            </a:r>
            <a:r>
              <a:rPr lang="en-US" dirty="0"/>
              <a:t>m</a:t>
            </a:r>
            <a:r>
              <a:rPr lang="en-GH" dirty="0"/>
              <a:t>o</a:t>
            </a:r>
            <a:r>
              <a:rPr lang="en-US" dirty="0"/>
              <a:t>d</a:t>
            </a:r>
            <a:r>
              <a:rPr lang="en-GH" dirty="0"/>
              <a:t>e</a:t>
            </a:r>
            <a:r>
              <a:rPr lang="en-US" dirty="0"/>
              <a:t>l</a:t>
            </a:r>
            <a:r>
              <a:rPr lang="en-GH" dirty="0"/>
              <a:t> </a:t>
            </a:r>
            <a:r>
              <a:rPr lang="en-US" dirty="0" err="1"/>
              <a:t>i</a:t>
            </a:r>
            <a:r>
              <a:rPr lang="en-GH" dirty="0"/>
              <a:t>s </a:t>
            </a:r>
            <a:r>
              <a:rPr lang="en-US" dirty="0"/>
              <a:t>e</a:t>
            </a:r>
            <a:r>
              <a:rPr lang="en-GH" dirty="0"/>
              <a:t>v</a:t>
            </a:r>
            <a:r>
              <a:rPr lang="en-US" dirty="0"/>
              <a:t>a</a:t>
            </a:r>
            <a:r>
              <a:rPr lang="en-GH" dirty="0"/>
              <a:t>l</a:t>
            </a:r>
            <a:r>
              <a:rPr lang="en-US" dirty="0"/>
              <a:t>u</a:t>
            </a:r>
            <a:r>
              <a:rPr lang="en-GH" dirty="0"/>
              <a:t>a</a:t>
            </a:r>
            <a:r>
              <a:rPr lang="en-US" dirty="0"/>
              <a:t>t</a:t>
            </a:r>
            <a:r>
              <a:rPr lang="en-GH" dirty="0"/>
              <a:t>e</a:t>
            </a:r>
            <a:r>
              <a:rPr lang="en-US" dirty="0"/>
              <a:t>d</a:t>
            </a:r>
            <a:r>
              <a:rPr lang="en-GH" dirty="0"/>
              <a:t>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a:t>e</a:t>
            </a:r>
            <a:r>
              <a:rPr lang="en-GH" dirty="0"/>
              <a:t> </a:t>
            </a:r>
            <a:r>
              <a:rPr lang="en-US" dirty="0"/>
              <a:t>M</a:t>
            </a:r>
            <a:r>
              <a:rPr lang="en-GH" dirty="0"/>
              <a:t>e</a:t>
            </a:r>
            <a:r>
              <a:rPr lang="en-US" dirty="0"/>
              <a:t>a</a:t>
            </a:r>
            <a:r>
              <a:rPr lang="en-GH" dirty="0"/>
              <a:t>n </a:t>
            </a:r>
            <a:r>
              <a:rPr lang="en-US" dirty="0"/>
              <a:t>S</a:t>
            </a:r>
            <a:r>
              <a:rPr lang="en-GH" dirty="0"/>
              <a:t>q</a:t>
            </a:r>
            <a:r>
              <a:rPr lang="en-US" dirty="0"/>
              <a:t>a</a:t>
            </a:r>
            <a:r>
              <a:rPr lang="en-GH" dirty="0"/>
              <a:t>u</a:t>
            </a:r>
            <a:r>
              <a:rPr lang="en-US" dirty="0"/>
              <a:t>r</a:t>
            </a:r>
            <a:r>
              <a:rPr lang="en-GH" dirty="0"/>
              <a:t>e</a:t>
            </a:r>
            <a:r>
              <a:rPr lang="en-US" dirty="0"/>
              <a:t>d</a:t>
            </a:r>
            <a:r>
              <a:rPr lang="en-GH" dirty="0"/>
              <a:t> </a:t>
            </a:r>
            <a:r>
              <a:rPr lang="en-US" dirty="0"/>
              <a:t>E</a:t>
            </a:r>
            <a:r>
              <a:rPr lang="en-GH" dirty="0"/>
              <a:t>r</a:t>
            </a:r>
            <a:r>
              <a:rPr lang="en-US" dirty="0"/>
              <a:t>r</a:t>
            </a:r>
            <a:r>
              <a:rPr lang="en-GH" dirty="0"/>
              <a:t>o</a:t>
            </a:r>
            <a:r>
              <a:rPr lang="en-US" dirty="0"/>
              <a:t>r</a:t>
            </a:r>
            <a:r>
              <a:rPr lang="en-GH" dirty="0"/>
              <a:t> (</a:t>
            </a:r>
            <a:r>
              <a:rPr lang="en-US" dirty="0"/>
              <a:t>M</a:t>
            </a:r>
            <a:r>
              <a:rPr lang="en-GH" dirty="0"/>
              <a:t>S</a:t>
            </a:r>
            <a:r>
              <a:rPr lang="en-US" dirty="0"/>
              <a:t>E</a:t>
            </a:r>
            <a:r>
              <a:rPr lang="en-GH" dirty="0"/>
              <a:t>), </a:t>
            </a:r>
            <a:r>
              <a:rPr lang="en-GH" b="1" dirty="0"/>
              <a:t>&lt;10 </a:t>
            </a:r>
            <a:r>
              <a:rPr lang="en-US" b="1" dirty="0" err="1"/>
              <a:t>i</a:t>
            </a:r>
            <a:r>
              <a:rPr lang="en-GH" b="1" dirty="0"/>
              <a:t>s </a:t>
            </a:r>
            <a:r>
              <a:rPr lang="en-US" b="1" dirty="0"/>
              <a:t>g</a:t>
            </a:r>
            <a:r>
              <a:rPr lang="en-GH" b="1" dirty="0"/>
              <a:t>o</a:t>
            </a:r>
            <a:r>
              <a:rPr lang="en-US" b="1" dirty="0"/>
              <a:t>o</a:t>
            </a:r>
            <a:r>
              <a:rPr lang="en-GH" b="1" dirty="0"/>
              <a:t>d, &lt;5 is better and &lt;3 is best</a:t>
            </a:r>
            <a:r>
              <a:rPr lang="en-US" dirty="0"/>
              <a:t>.</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r>
              <a:rPr lang="en-US" dirty="0"/>
              <a:t>Break down the video into individual frames (480x640)</a:t>
            </a:r>
          </a:p>
          <a:p>
            <a:pPr marL="914400" indent="-914400" algn="l">
              <a:buFont typeface="+mj-lt"/>
              <a:buAutoNum type="arabicPeriod"/>
            </a:pPr>
            <a:r>
              <a:rPr lang="en-US" dirty="0"/>
              <a:t>Adjust the image to minimize the amount of unnecessary dynamic and static background that may impact the discernment of relevant features.</a:t>
            </a:r>
            <a:endParaRPr lang="en-GH" dirty="0"/>
          </a:p>
          <a:p>
            <a:pPr marL="1028700" lvl="3" indent="-1028700" algn="l">
              <a:buFont typeface="+mj-lt"/>
              <a:buAutoNum type="romanLcPeriod"/>
            </a:pPr>
            <a:r>
              <a:rPr lang="en-US" dirty="0"/>
              <a:t>Apply a brightness contrast</a:t>
            </a:r>
          </a:p>
          <a:p>
            <a:pPr marL="1028700" lvl="3" indent="-1028700" algn="l">
              <a:buFont typeface="+mj-lt"/>
              <a:buAutoNum type="romanLcPeriod"/>
            </a:pPr>
            <a:r>
              <a:rPr lang="en-US" dirty="0"/>
              <a:t>Determine the Region of Interest (ROI)</a:t>
            </a:r>
          </a:p>
          <a:p>
            <a:pPr marL="914400" indent="-914400" algn="l">
              <a:buFont typeface="+mj-lt"/>
              <a:buAutoNum type="arabicPeriod"/>
            </a:pPr>
            <a:r>
              <a:rPr lang="en-GH" dirty="0"/>
              <a:t>G</a:t>
            </a:r>
            <a:r>
              <a:rPr lang="en-US" dirty="0"/>
              <a:t>e</a:t>
            </a:r>
            <a:r>
              <a:rPr lang="en-GH" dirty="0"/>
              <a:t>n</a:t>
            </a:r>
            <a:r>
              <a:rPr lang="en-US" dirty="0"/>
              <a:t>e</a:t>
            </a:r>
            <a:r>
              <a:rPr lang="en-GH" dirty="0"/>
              <a:t>r</a:t>
            </a:r>
            <a:r>
              <a:rPr lang="en-US" dirty="0"/>
              <a:t>a</a:t>
            </a:r>
            <a:r>
              <a:rPr lang="en-GH" dirty="0"/>
              <a:t>t</a:t>
            </a:r>
            <a:r>
              <a:rPr lang="en-US" dirty="0"/>
              <a:t>e optical flow</a:t>
            </a:r>
          </a:p>
          <a:p>
            <a:pPr marL="914400" indent="-914400" algn="l">
              <a:buFont typeface="+mj-lt"/>
              <a:buAutoNum type="arabicPeriod"/>
            </a:pPr>
            <a:r>
              <a:rPr lang="en-US" dirty="0"/>
              <a:t>Convert the </a:t>
            </a:r>
            <a:r>
              <a:rPr lang="en-US" dirty="0" err="1"/>
              <a:t>flo</a:t>
            </a:r>
            <a:r>
              <a:rPr lang="en-US" dirty="0"/>
              <a:t> files to color</a:t>
            </a:r>
            <a:r>
              <a:rPr lang="en-GH" dirty="0"/>
              <a:t> </a:t>
            </a:r>
            <a:r>
              <a:rPr lang="en-US" dirty="0" err="1"/>
              <a:t>i</a:t>
            </a:r>
            <a:r>
              <a:rPr lang="en-GH" dirty="0"/>
              <a:t>m</a:t>
            </a:r>
            <a:r>
              <a:rPr lang="en-US" dirty="0"/>
              <a:t>a</a:t>
            </a:r>
            <a:r>
              <a:rPr lang="en-GH" dirty="0"/>
              <a:t>g</a:t>
            </a:r>
            <a:r>
              <a:rPr lang="en-US" dirty="0"/>
              <a:t>e</a:t>
            </a:r>
            <a:r>
              <a:rPr lang="en-GH" dirty="0"/>
              <a:t>s</a:t>
            </a:r>
            <a:endParaRPr lang="en-US" dirty="0"/>
          </a:p>
          <a:p>
            <a:pPr marL="914400" indent="-914400" algn="l">
              <a:buFont typeface="+mj-lt"/>
              <a:buAutoNum type="arabicPeriod"/>
            </a:pPr>
            <a:r>
              <a:rPr lang="en-US" dirty="0"/>
              <a:t>Resize the images (240x320)</a:t>
            </a:r>
          </a:p>
          <a:p>
            <a:pPr marL="914400" indent="-914400" algn="l">
              <a:buFont typeface="+mj-lt"/>
              <a:buAutoNum type="arabicPeriod"/>
            </a:pPr>
            <a:r>
              <a:rPr lang="en-US" dirty="0"/>
              <a:t>Divide the dataset into training and validation dataset (15%)</a:t>
            </a:r>
          </a:p>
          <a:p>
            <a:pPr marL="914400" indent="-914400" algn="l">
              <a:buFont typeface="+mj-lt"/>
              <a:buAutoNum type="arabicPeriod"/>
            </a:pPr>
            <a:r>
              <a:rPr lang="en-US" dirty="0"/>
              <a:t>Feed it to the CNN for training </a:t>
            </a:r>
          </a:p>
          <a:p>
            <a:pPr marL="914400" indent="-914400" algn="l">
              <a:buFont typeface="+mj-lt"/>
              <a:buAutoNum type="arabicPeriod"/>
            </a:pPr>
            <a:r>
              <a:rPr lang="en-US" dirty="0"/>
              <a:t>Predict the speed of car in the test video</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285040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US" sz="7000" i="1" dirty="0">
                <a:latin typeface="Arial Narrow" charset="0"/>
                <a:ea typeface="Arial Narrow" charset="0"/>
                <a:cs typeface="Arial Narrow" charset="0"/>
              </a:rPr>
              <a:t>I</a:t>
            </a:r>
            <a:r>
              <a:rPr lang="en-GH" sz="7000" i="1" dirty="0">
                <a:latin typeface="Arial Narrow" charset="0"/>
                <a:ea typeface="Arial Narrow" charset="0"/>
                <a:cs typeface="Arial Narrow" charset="0"/>
              </a:rPr>
              <a:t>m</a:t>
            </a:r>
            <a:r>
              <a:rPr lang="en-US" sz="7000" i="1" dirty="0">
                <a:latin typeface="Arial Narrow" charset="0"/>
                <a:ea typeface="Arial Narrow" charset="0"/>
                <a:cs typeface="Arial Narrow" charset="0"/>
              </a:rPr>
              <a:t>a</a:t>
            </a:r>
            <a:r>
              <a:rPr lang="en-GH" sz="7000" i="1" dirty="0">
                <a:latin typeface="Arial Narrow" charset="0"/>
                <a:ea typeface="Arial Narrow" charset="0"/>
                <a:cs typeface="Arial Narrow" charset="0"/>
              </a:rPr>
              <a:t>g</a:t>
            </a:r>
            <a:r>
              <a:rPr lang="en-US" sz="7000" i="1" dirty="0">
                <a:latin typeface="Arial Narrow" charset="0"/>
                <a:ea typeface="Arial Narrow" charset="0"/>
                <a:cs typeface="Arial Narrow" charset="0"/>
              </a:rPr>
              <a:t>e</a:t>
            </a:r>
            <a:r>
              <a:rPr lang="en-GH" sz="7000" i="1" dirty="0">
                <a:latin typeface="Arial Narrow" charset="0"/>
                <a:ea typeface="Arial Narrow" charset="0"/>
                <a:cs typeface="Arial Narrow" charset="0"/>
              </a:rPr>
              <a:t> Adjustment </a:t>
            </a:r>
            <a:r>
              <a:rPr lang="en-US" sz="7000" i="1" dirty="0" err="1">
                <a:latin typeface="Arial Narrow" charset="0"/>
                <a:ea typeface="Arial Narrow" charset="0"/>
                <a:cs typeface="Arial Narrow" charset="0"/>
              </a:rPr>
              <a:t>i</a:t>
            </a:r>
            <a:endParaRPr lang="en-US" sz="7000" i="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descr="A view of a city at night&#10;&#10;Description automatically generated">
            <a:extLst>
              <a:ext uri="{FF2B5EF4-FFF2-40B4-BE49-F238E27FC236}">
                <a16:creationId xmlns:a16="http://schemas.microsoft.com/office/drawing/2014/main" id="{DF7F7A3B-8211-465B-A941-667023F4B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716" y="4236479"/>
            <a:ext cx="5590705" cy="4193029"/>
          </a:xfrm>
          <a:prstGeom prst="rect">
            <a:avLst/>
          </a:prstGeom>
        </p:spPr>
      </p:pic>
      <p:sp>
        <p:nvSpPr>
          <p:cNvPr id="5" name="TextBox 4">
            <a:extLst>
              <a:ext uri="{FF2B5EF4-FFF2-40B4-BE49-F238E27FC236}">
                <a16:creationId xmlns:a16="http://schemas.microsoft.com/office/drawing/2014/main" id="{4453970E-0AED-45BC-A50C-83E64A04508E}"/>
              </a:ext>
            </a:extLst>
          </p:cNvPr>
          <p:cNvSpPr txBox="1"/>
          <p:nvPr/>
        </p:nvSpPr>
        <p:spPr>
          <a:xfrm>
            <a:off x="2272068" y="8375894"/>
            <a:ext cx="60960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480</a:t>
            </a:r>
            <a:r>
              <a:rPr kumimoji="0" lang="en-US" sz="5000" b="0" i="0" u="none" strike="noStrike" cap="none" spc="0" normalizeH="0" baseline="0" dirty="0">
                <a:ln>
                  <a:noFill/>
                </a:ln>
                <a:solidFill>
                  <a:srgbClr val="000000"/>
                </a:solidFill>
                <a:effectLst/>
                <a:uFillTx/>
                <a:latin typeface="+mj-lt"/>
                <a:ea typeface="+mj-ea"/>
                <a:cs typeface="+mj-cs"/>
                <a:sym typeface="Helvetica Light"/>
              </a:rPr>
              <a:t>x</a:t>
            </a:r>
            <a:r>
              <a:rPr kumimoji="0" lang="en-GH" sz="5000" b="0" i="0" u="none" strike="noStrike" cap="none" spc="0" normalizeH="0" baseline="0" dirty="0">
                <a:ln>
                  <a:noFill/>
                </a:ln>
                <a:solidFill>
                  <a:srgbClr val="000000"/>
                </a:solidFill>
                <a:effectLst/>
                <a:uFillTx/>
                <a:latin typeface="+mj-lt"/>
                <a:ea typeface="+mj-ea"/>
                <a:cs typeface="+mj-cs"/>
                <a:sym typeface="Helvetica Light"/>
              </a:rPr>
              <a:t>640</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7" name="Picture 6" descr="A view of a city at night&#10;&#10;Description automatically generated">
            <a:extLst>
              <a:ext uri="{FF2B5EF4-FFF2-40B4-BE49-F238E27FC236}">
                <a16:creationId xmlns:a16="http://schemas.microsoft.com/office/drawing/2014/main" id="{332AC8F6-2A6A-4A4F-B4AA-278E022D9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9576" y="4126965"/>
            <a:ext cx="5590705" cy="4193029"/>
          </a:xfrm>
          <a:prstGeom prst="rect">
            <a:avLst/>
          </a:prstGeom>
        </p:spPr>
      </p:pic>
      <p:pic>
        <p:nvPicPr>
          <p:cNvPr id="10" name="Picture 9" descr="A picture containing dark, black, sitting, road&#10;&#10;Description automatically generated">
            <a:extLst>
              <a:ext uri="{FF2B5EF4-FFF2-40B4-BE49-F238E27FC236}">
                <a16:creationId xmlns:a16="http://schemas.microsoft.com/office/drawing/2014/main" id="{C5FE9D62-26F6-49CB-B1F9-5FA646707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9576" y="9107845"/>
            <a:ext cx="5599635" cy="4199726"/>
          </a:xfrm>
          <a:prstGeom prst="rect">
            <a:avLst/>
          </a:prstGeom>
        </p:spPr>
      </p:pic>
      <p:pic>
        <p:nvPicPr>
          <p:cNvPr id="12" name="Picture 11" descr="A close up of a logo&#10;&#10;Description automatically generated">
            <a:extLst>
              <a:ext uri="{FF2B5EF4-FFF2-40B4-BE49-F238E27FC236}">
                <a16:creationId xmlns:a16="http://schemas.microsoft.com/office/drawing/2014/main" id="{AF13F665-2199-45EE-89D9-C6396D99AC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4716" y="9289605"/>
            <a:ext cx="5590705" cy="4193029"/>
          </a:xfrm>
          <a:prstGeom prst="rect">
            <a:avLst/>
          </a:prstGeom>
        </p:spPr>
      </p:pic>
      <p:sp>
        <p:nvSpPr>
          <p:cNvPr id="13" name="TextBox 12">
            <a:extLst>
              <a:ext uri="{FF2B5EF4-FFF2-40B4-BE49-F238E27FC236}">
                <a16:creationId xmlns:a16="http://schemas.microsoft.com/office/drawing/2014/main" id="{FEA472E7-6DEB-4917-ACD6-707517614FDA}"/>
              </a:ext>
            </a:extLst>
          </p:cNvPr>
          <p:cNvSpPr txBox="1"/>
          <p:nvPr/>
        </p:nvSpPr>
        <p:spPr>
          <a:xfrm>
            <a:off x="19677888" y="6988639"/>
            <a:ext cx="410055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lang="en-GH" dirty="0"/>
              <a:t>re 9. Image </a:t>
            </a:r>
            <a:r>
              <a:rPr lang="en-GH" dirty="0" err="1"/>
              <a:t>adjustements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3" name="TextBox 2">
            <a:extLst>
              <a:ext uri="{FF2B5EF4-FFF2-40B4-BE49-F238E27FC236}">
                <a16:creationId xmlns:a16="http://schemas.microsoft.com/office/drawing/2014/main" id="{2AFBA2CF-A1C9-4D28-A0EF-08A25D7DB7FB}"/>
              </a:ext>
            </a:extLst>
          </p:cNvPr>
          <p:cNvSpPr txBox="1"/>
          <p:nvPr/>
        </p:nvSpPr>
        <p:spPr>
          <a:xfrm>
            <a:off x="1201065" y="4149093"/>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5" name="TextBox 14">
            <a:extLst>
              <a:ext uri="{FF2B5EF4-FFF2-40B4-BE49-F238E27FC236}">
                <a16:creationId xmlns:a16="http://schemas.microsoft.com/office/drawing/2014/main" id="{EA44FECD-DC46-4C6D-AD06-73385C9E775B}"/>
              </a:ext>
            </a:extLst>
          </p:cNvPr>
          <p:cNvSpPr txBox="1"/>
          <p:nvPr/>
        </p:nvSpPr>
        <p:spPr>
          <a:xfrm>
            <a:off x="11613071" y="4040371"/>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2</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6" name="TextBox 15">
            <a:extLst>
              <a:ext uri="{FF2B5EF4-FFF2-40B4-BE49-F238E27FC236}">
                <a16:creationId xmlns:a16="http://schemas.microsoft.com/office/drawing/2014/main" id="{D5EC24EC-9640-4BC9-B662-5EBB65360C91}"/>
              </a:ext>
            </a:extLst>
          </p:cNvPr>
          <p:cNvSpPr txBox="1"/>
          <p:nvPr/>
        </p:nvSpPr>
        <p:spPr>
          <a:xfrm>
            <a:off x="11714769" y="9177400"/>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4</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7" name="TextBox 16">
            <a:extLst>
              <a:ext uri="{FF2B5EF4-FFF2-40B4-BE49-F238E27FC236}">
                <a16:creationId xmlns:a16="http://schemas.microsoft.com/office/drawing/2014/main" id="{8243D2C3-6BD3-4ABB-A0B0-F17FC2F0DE6B}"/>
              </a:ext>
            </a:extLst>
          </p:cNvPr>
          <p:cNvSpPr txBox="1"/>
          <p:nvPr/>
        </p:nvSpPr>
        <p:spPr>
          <a:xfrm>
            <a:off x="1211199" y="9177400"/>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3</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7142961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GH" sz="7000" b="1" i="1" dirty="0">
                <a:latin typeface="Arial Narrow" charset="0"/>
                <a:ea typeface="Arial Narrow" charset="0"/>
                <a:cs typeface="Arial Narrow" charset="0"/>
              </a:rPr>
              <a:t>image adjustment ii</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extBox 2">
            <a:extLst>
              <a:ext uri="{FF2B5EF4-FFF2-40B4-BE49-F238E27FC236}">
                <a16:creationId xmlns:a16="http://schemas.microsoft.com/office/drawing/2014/main" id="{E8CBB089-438E-40FB-9BE8-FE4FA528FFBC}"/>
              </a:ext>
            </a:extLst>
          </p:cNvPr>
          <p:cNvSpPr txBox="1"/>
          <p:nvPr/>
        </p:nvSpPr>
        <p:spPr>
          <a:xfrm>
            <a:off x="17300448" y="6973812"/>
            <a:ext cx="506972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240</a:t>
            </a:r>
            <a:r>
              <a:rPr kumimoji="0" lang="en-US" sz="5000" b="0" i="0" u="none" strike="noStrike" cap="none" spc="0" normalizeH="0" baseline="0" dirty="0">
                <a:ln>
                  <a:noFill/>
                </a:ln>
                <a:solidFill>
                  <a:srgbClr val="000000"/>
                </a:solidFill>
                <a:effectLst/>
                <a:uFillTx/>
                <a:latin typeface="+mj-lt"/>
                <a:ea typeface="+mj-ea"/>
                <a:cs typeface="+mj-cs"/>
                <a:sym typeface="Helvetica Light"/>
              </a:rPr>
              <a:t>x</a:t>
            </a:r>
            <a:r>
              <a:rPr kumimoji="0" lang="en-GH" sz="5000" b="0" i="0" u="none" strike="noStrike" cap="none" spc="0" normalizeH="0" baseline="0" dirty="0">
                <a:ln>
                  <a:noFill/>
                </a:ln>
                <a:solidFill>
                  <a:srgbClr val="000000"/>
                </a:solidFill>
                <a:effectLst/>
                <a:uFillTx/>
                <a:latin typeface="+mj-lt"/>
                <a:ea typeface="+mj-ea"/>
                <a:cs typeface="+mj-cs"/>
                <a:sym typeface="Helvetica Light"/>
              </a:rPr>
              <a:t>320</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5" name="Picture 4" descr="A picture containing sitting, man&#10;&#10;Description automatically generated">
            <a:extLst>
              <a:ext uri="{FF2B5EF4-FFF2-40B4-BE49-F238E27FC236}">
                <a16:creationId xmlns:a16="http://schemas.microsoft.com/office/drawing/2014/main" id="{F4A312B2-994C-41E9-9948-F9EECEE4D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64" y="5696710"/>
            <a:ext cx="6096000" cy="4572000"/>
          </a:xfrm>
          <a:prstGeom prst="rect">
            <a:avLst/>
          </a:prstGeom>
        </p:spPr>
      </p:pic>
      <p:sp>
        <p:nvSpPr>
          <p:cNvPr id="11" name="TextBox 10">
            <a:extLst>
              <a:ext uri="{FF2B5EF4-FFF2-40B4-BE49-F238E27FC236}">
                <a16:creationId xmlns:a16="http://schemas.microsoft.com/office/drawing/2014/main" id="{1788C998-35BC-4D8A-80DD-397DB9D838CE}"/>
              </a:ext>
            </a:extLst>
          </p:cNvPr>
          <p:cNvSpPr txBox="1"/>
          <p:nvPr/>
        </p:nvSpPr>
        <p:spPr>
          <a:xfrm>
            <a:off x="2013829" y="7068999"/>
            <a:ext cx="224725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a:t>
            </a:r>
            <a:r>
              <a:rPr kumimoji="0" lang="en-US" sz="5000" b="0" i="0" u="none" strike="noStrike" cap="none" spc="0" normalizeH="0" baseline="0" dirty="0">
                <a:ln>
                  <a:noFill/>
                </a:ln>
                <a:solidFill>
                  <a:srgbClr val="000000"/>
                </a:solidFill>
                <a:effectLst/>
                <a:uFillTx/>
                <a:latin typeface="+mj-lt"/>
                <a:ea typeface="+mj-ea"/>
                <a:cs typeface="+mj-cs"/>
                <a:sym typeface="Helvetica Light"/>
              </a:rPr>
              <a:t>f</a:t>
            </a:r>
            <a:r>
              <a:rPr kumimoji="0" lang="en-GH" sz="5000" b="0" i="0" u="none" strike="noStrike" cap="none" spc="0" normalizeH="0" baseline="0" dirty="0">
                <a:ln>
                  <a:noFill/>
                </a:ln>
                <a:solidFill>
                  <a:srgbClr val="000000"/>
                </a:solidFill>
                <a:effectLst/>
                <a:uFillTx/>
                <a:latin typeface="+mj-lt"/>
                <a:ea typeface="+mj-ea"/>
                <a:cs typeface="+mj-cs"/>
                <a:sym typeface="Helvetica Light"/>
              </a:rPr>
              <a:t>l</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f</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p>
        </p:txBody>
      </p:sp>
      <p:sp>
        <p:nvSpPr>
          <p:cNvPr id="12" name="TextBox 11">
            <a:extLst>
              <a:ext uri="{FF2B5EF4-FFF2-40B4-BE49-F238E27FC236}">
                <a16:creationId xmlns:a16="http://schemas.microsoft.com/office/drawing/2014/main" id="{9EA55830-F784-460D-A6BB-09DCC0C241C6}"/>
              </a:ext>
            </a:extLst>
          </p:cNvPr>
          <p:cNvSpPr txBox="1"/>
          <p:nvPr/>
        </p:nvSpPr>
        <p:spPr>
          <a:xfrm>
            <a:off x="5779008" y="10670018"/>
            <a:ext cx="976579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10. </a:t>
            </a:r>
            <a:r>
              <a:rPr lang="en-GH" dirty="0"/>
              <a:t>Op</a:t>
            </a:r>
            <a:r>
              <a:rPr lang="en-US" dirty="0"/>
              <a:t>t</a:t>
            </a:r>
            <a:r>
              <a:rPr lang="en-GH" dirty="0" err="1"/>
              <a:t>i</a:t>
            </a:r>
            <a:r>
              <a:rPr lang="en-US" dirty="0"/>
              <a:t>c</a:t>
            </a:r>
            <a:r>
              <a:rPr lang="en-GH" dirty="0"/>
              <a:t>a</a:t>
            </a:r>
            <a:r>
              <a:rPr lang="en-US" dirty="0"/>
              <a:t>l</a:t>
            </a:r>
            <a:r>
              <a:rPr lang="en-GH" dirty="0"/>
              <a:t> </a:t>
            </a:r>
            <a:r>
              <a:rPr lang="en-US" dirty="0"/>
              <a:t>f</a:t>
            </a:r>
            <a:r>
              <a:rPr lang="en-GH" dirty="0"/>
              <a:t>l</a:t>
            </a:r>
            <a:r>
              <a:rPr lang="en-US" dirty="0"/>
              <a:t>o</a:t>
            </a:r>
            <a:r>
              <a:rPr lang="en-GH" dirty="0"/>
              <a:t>w</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p>
        </p:txBody>
      </p:sp>
    </p:spTree>
    <p:extLst>
      <p:ext uri="{BB962C8B-B14F-4D97-AF65-F5344CB8AC3E}">
        <p14:creationId xmlns:p14="http://schemas.microsoft.com/office/powerpoint/2010/main" val="288195945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US" sz="7000" b="1" i="1" dirty="0">
                <a:latin typeface="Arial Narrow" charset="0"/>
                <a:ea typeface="Arial Narrow" charset="0"/>
                <a:cs typeface="Arial Narrow" charset="0"/>
              </a:rPr>
              <a:t>d</a:t>
            </a:r>
            <a:r>
              <a:rPr lang="en-GH" sz="7000" b="1" i="1" dirty="0">
                <a:latin typeface="Arial Narrow" charset="0"/>
                <a:ea typeface="Arial Narrow" charset="0"/>
                <a:cs typeface="Arial Narrow" charset="0"/>
              </a:rPr>
              <a:t>a</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a</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 division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extBox 2">
            <a:extLst>
              <a:ext uri="{FF2B5EF4-FFF2-40B4-BE49-F238E27FC236}">
                <a16:creationId xmlns:a16="http://schemas.microsoft.com/office/drawing/2014/main" id="{CB27A322-65C3-40BF-A532-02B24F4FBF5B}"/>
              </a:ext>
            </a:extLst>
          </p:cNvPr>
          <p:cNvSpPr txBox="1"/>
          <p:nvPr/>
        </p:nvSpPr>
        <p:spPr>
          <a:xfrm>
            <a:off x="1572768" y="4234691"/>
            <a:ext cx="17775936" cy="7530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6000" dirty="0"/>
              <a:t>Total Images: 20696</a:t>
            </a:r>
            <a:endParaRPr lang="en-GH" sz="6000" dirty="0"/>
          </a:p>
          <a:p>
            <a:pPr algn="l"/>
            <a:endParaRPr lang="en-GH" sz="6000" dirty="0"/>
          </a:p>
          <a:p>
            <a:pPr algn="l"/>
            <a:r>
              <a:rPr lang="en-US" sz="6000" dirty="0"/>
              <a:t>Train samples: 16556</a:t>
            </a:r>
            <a:endParaRPr lang="en-GH" sz="6000" dirty="0"/>
          </a:p>
          <a:p>
            <a:pPr algn="l"/>
            <a:endParaRPr lang="en-GH" sz="6000" dirty="0"/>
          </a:p>
          <a:p>
            <a:pPr algn="l"/>
            <a:r>
              <a:rPr lang="en-US" sz="6000" dirty="0"/>
              <a:t>Validation samples: 4140</a:t>
            </a:r>
            <a:endParaRPr lang="en-GH" sz="6000" dirty="0"/>
          </a:p>
          <a:p>
            <a:pPr algn="l"/>
            <a:endParaRPr lang="en-GH" sz="6000" dirty="0"/>
          </a:p>
          <a:p>
            <a:pPr algn="l"/>
            <a:r>
              <a:rPr lang="en-US" sz="6000" dirty="0"/>
              <a:t>Number of labels: 20696</a:t>
            </a:r>
            <a:endParaRPr lang="en-GH" sz="6000" dirty="0"/>
          </a:p>
          <a:p>
            <a:pPr algn="l"/>
            <a:endParaRPr kumimoji="0" lang="en-US" sz="6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8887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extBox 2">
            <a:extLst>
              <a:ext uri="{FF2B5EF4-FFF2-40B4-BE49-F238E27FC236}">
                <a16:creationId xmlns:a16="http://schemas.microsoft.com/office/drawing/2014/main" id="{CB27A322-65C3-40BF-A532-02B24F4FBF5B}"/>
              </a:ext>
            </a:extLst>
          </p:cNvPr>
          <p:cNvSpPr txBox="1"/>
          <p:nvPr/>
        </p:nvSpPr>
        <p:spPr>
          <a:xfrm>
            <a:off x="1190931" y="3500569"/>
            <a:ext cx="10744883" cy="8608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GH" dirty="0"/>
              <a:t>F</a:t>
            </a:r>
            <a:r>
              <a:rPr lang="en-US" dirty="0" err="1"/>
              <a:t>i</a:t>
            </a:r>
            <a:r>
              <a:rPr lang="en-GH" dirty="0"/>
              <a:t>g</a:t>
            </a:r>
            <a:r>
              <a:rPr lang="en-US" dirty="0"/>
              <a:t>u</a:t>
            </a:r>
            <a:r>
              <a:rPr lang="en-GH" dirty="0"/>
              <a:t>r</a:t>
            </a:r>
            <a:r>
              <a:rPr lang="en-US" dirty="0"/>
              <a:t>e</a:t>
            </a:r>
            <a:r>
              <a:rPr lang="en-GH" dirty="0"/>
              <a:t> 11. NVIDIA </a:t>
            </a:r>
            <a:r>
              <a:rPr lang="en-US" dirty="0"/>
              <a:t>C</a:t>
            </a:r>
            <a:r>
              <a:rPr lang="en-GH" dirty="0"/>
              <a:t>N</a:t>
            </a:r>
            <a:r>
              <a:rPr lang="en-US" dirty="0"/>
              <a:t>N</a:t>
            </a:r>
            <a:r>
              <a:rPr lang="en-GH" dirty="0"/>
              <a:t> </a:t>
            </a:r>
            <a:r>
              <a:rPr lang="en-US" dirty="0"/>
              <a:t>a</a:t>
            </a:r>
            <a:r>
              <a:rPr lang="en-GH" dirty="0"/>
              <a:t>r</a:t>
            </a:r>
            <a:r>
              <a:rPr lang="en-US" dirty="0"/>
              <a:t>c</a:t>
            </a:r>
            <a:r>
              <a:rPr lang="en-GH" dirty="0"/>
              <a:t>h</a:t>
            </a:r>
            <a:r>
              <a:rPr lang="en-US" dirty="0" err="1"/>
              <a:t>i</a:t>
            </a:r>
            <a:r>
              <a:rPr lang="en-GH" dirty="0"/>
              <a:t>t</a:t>
            </a:r>
            <a:r>
              <a:rPr lang="en-US" dirty="0"/>
              <a:t>e</a:t>
            </a:r>
            <a:r>
              <a:rPr lang="en-GH" dirty="0"/>
              <a:t>c</a:t>
            </a:r>
            <a:r>
              <a:rPr lang="en-US" dirty="0"/>
              <a:t>t</a:t>
            </a:r>
            <a:r>
              <a:rPr lang="en-GH" dirty="0"/>
              <a:t>u</a:t>
            </a:r>
            <a:r>
              <a:rPr lang="en-US" dirty="0"/>
              <a:t>r</a:t>
            </a:r>
            <a:r>
              <a:rPr lang="en-GH" dirty="0"/>
              <a:t>e </a:t>
            </a:r>
            <a:r>
              <a:rPr lang="en-US" dirty="0"/>
              <a:t>f</a:t>
            </a:r>
            <a:r>
              <a:rPr lang="en-GH" dirty="0"/>
              <a:t>o</a:t>
            </a:r>
            <a:r>
              <a:rPr lang="en-US" dirty="0"/>
              <a:t>r</a:t>
            </a:r>
            <a:r>
              <a:rPr lang="en-GH" dirty="0"/>
              <a:t> </a:t>
            </a:r>
            <a:r>
              <a:rPr lang="en-US" dirty="0"/>
              <a:t>E</a:t>
            </a:r>
            <a:r>
              <a:rPr lang="en-GH" dirty="0"/>
              <a:t>n</a:t>
            </a:r>
            <a:r>
              <a:rPr lang="en-US" dirty="0"/>
              <a:t>d</a:t>
            </a:r>
            <a:r>
              <a:rPr lang="en-GH" dirty="0"/>
              <a:t> </a:t>
            </a:r>
            <a:r>
              <a:rPr lang="en-US" dirty="0"/>
              <a:t>t</a:t>
            </a:r>
            <a:r>
              <a:rPr lang="en-GH" dirty="0"/>
              <a:t>o </a:t>
            </a:r>
            <a:r>
              <a:rPr lang="en-US" dirty="0"/>
              <a:t>E</a:t>
            </a:r>
            <a:r>
              <a:rPr lang="en-GH" dirty="0"/>
              <a:t>n</a:t>
            </a:r>
            <a:r>
              <a:rPr lang="en-US" dirty="0"/>
              <a:t>d</a:t>
            </a:r>
            <a:r>
              <a:rPr lang="en-GH" dirty="0"/>
              <a:t> </a:t>
            </a:r>
            <a:r>
              <a:rPr lang="en-US" dirty="0"/>
              <a:t>l</a:t>
            </a:r>
            <a:r>
              <a:rPr lang="en-GH" dirty="0"/>
              <a:t>e</a:t>
            </a:r>
            <a:r>
              <a:rPr lang="en-US" dirty="0"/>
              <a:t>a</a:t>
            </a:r>
            <a:r>
              <a:rPr lang="en-GH" dirty="0"/>
              <a:t>r</a:t>
            </a:r>
            <a:r>
              <a:rPr lang="en-US" dirty="0"/>
              <a:t>n</a:t>
            </a:r>
            <a:r>
              <a:rPr lang="en-GH" dirty="0" err="1"/>
              <a:t>i</a:t>
            </a:r>
            <a:r>
              <a:rPr lang="en-US" dirty="0"/>
              <a:t>n</a:t>
            </a:r>
            <a:r>
              <a:rPr lang="en-GH" dirty="0"/>
              <a:t>g </a:t>
            </a:r>
            <a:r>
              <a:rPr lang="en-US" dirty="0"/>
              <a:t>f</a:t>
            </a:r>
            <a:r>
              <a:rPr lang="en-GH" dirty="0"/>
              <a:t>o</a:t>
            </a:r>
            <a:r>
              <a:rPr lang="en-US" dirty="0"/>
              <a:t>r</a:t>
            </a:r>
            <a:r>
              <a:rPr lang="en-GH" dirty="0"/>
              <a:t> </a:t>
            </a:r>
            <a:r>
              <a:rPr lang="en-US" dirty="0"/>
              <a:t>s</a:t>
            </a:r>
            <a:r>
              <a:rPr lang="en-GH" dirty="0"/>
              <a:t>e</a:t>
            </a:r>
            <a:r>
              <a:rPr lang="en-US" dirty="0"/>
              <a:t>l</a:t>
            </a:r>
            <a:r>
              <a:rPr lang="en-GH" dirty="0"/>
              <a:t>f-</a:t>
            </a:r>
            <a:r>
              <a:rPr lang="en-US" dirty="0"/>
              <a:t>d</a:t>
            </a:r>
            <a:r>
              <a:rPr lang="en-GH" dirty="0"/>
              <a:t>r</a:t>
            </a:r>
            <a:r>
              <a:rPr lang="en-US" dirty="0" err="1"/>
              <a:t>i</a:t>
            </a:r>
            <a:r>
              <a:rPr lang="en-GH" dirty="0"/>
              <a:t>v</a:t>
            </a:r>
            <a:r>
              <a:rPr lang="en-US" dirty="0" err="1"/>
              <a:t>i</a:t>
            </a:r>
            <a:r>
              <a:rPr lang="en-GH" dirty="0"/>
              <a:t>n</a:t>
            </a:r>
            <a:r>
              <a:rPr lang="en-US" dirty="0"/>
              <a:t>g</a:t>
            </a:r>
            <a:r>
              <a:rPr lang="en-GH" dirty="0"/>
              <a:t> </a:t>
            </a:r>
            <a:r>
              <a:rPr lang="en-US" dirty="0"/>
              <a:t>c</a:t>
            </a:r>
            <a:r>
              <a:rPr lang="en-GH" dirty="0"/>
              <a:t>a</a:t>
            </a:r>
            <a:r>
              <a:rPr lang="en-US" dirty="0"/>
              <a:t>r</a:t>
            </a:r>
            <a:r>
              <a:rPr lang="en-GH" dirty="0"/>
              <a:t>s [9]</a:t>
            </a:r>
          </a:p>
          <a:p>
            <a:pPr algn="l"/>
            <a:endParaRPr kumimoji="0" lang="en-GH" sz="5000" b="0" i="0" u="none" strike="noStrike" cap="none" spc="0" normalizeH="0" baseline="0" dirty="0">
              <a:ln>
                <a:noFill/>
              </a:ln>
              <a:solidFill>
                <a:srgbClr val="000000"/>
              </a:solidFill>
              <a:effectLst/>
              <a:uFillTx/>
              <a:latin typeface="+mj-lt"/>
              <a:ea typeface="+mj-ea"/>
              <a:cs typeface="+mj-cs"/>
              <a:sym typeface="Helvetica Light"/>
            </a:endParaRPr>
          </a:p>
          <a:p>
            <a:pPr algn="l"/>
            <a:endParaRPr lang="en-GH" dirty="0"/>
          </a:p>
          <a:p>
            <a:pPr algn="l"/>
            <a:r>
              <a:rPr lang="en-US" dirty="0"/>
              <a:t>T</a:t>
            </a:r>
            <a:r>
              <a:rPr lang="en-GH" dirty="0"/>
              <a:t>r</a:t>
            </a:r>
            <a:r>
              <a:rPr lang="en-US" dirty="0"/>
              <a:t>a</a:t>
            </a:r>
            <a:r>
              <a:rPr lang="en-GH" dirty="0" err="1"/>
              <a:t>i</a:t>
            </a:r>
            <a:r>
              <a:rPr lang="en-US" dirty="0"/>
              <a:t>n</a:t>
            </a:r>
            <a:r>
              <a:rPr lang="en-GH" dirty="0" err="1"/>
              <a:t>ing</a:t>
            </a:r>
            <a:r>
              <a:rPr lang="en-GH" dirty="0"/>
              <a:t> </a:t>
            </a:r>
            <a:r>
              <a:rPr lang="en-US" dirty="0"/>
              <a:t>d</a:t>
            </a:r>
            <a:r>
              <a:rPr lang="en-GH" dirty="0"/>
              <a:t>o</a:t>
            </a:r>
            <a:r>
              <a:rPr lang="en-US" dirty="0"/>
              <a:t>n</a:t>
            </a:r>
            <a:r>
              <a:rPr lang="en-GH" dirty="0"/>
              <a:t>e </a:t>
            </a:r>
            <a:r>
              <a:rPr lang="en-US" dirty="0"/>
              <a:t>o</a:t>
            </a:r>
            <a:r>
              <a:rPr lang="en-GH" dirty="0"/>
              <a:t>n ubuntu 18.04 with a NVIDIA GEFORCE GTX 1060 </a:t>
            </a:r>
            <a:r>
              <a:rPr lang="en-US" dirty="0"/>
              <a:t>C</a:t>
            </a:r>
            <a:r>
              <a:rPr lang="en-GH" dirty="0" err="1"/>
              <a:t>uda</a:t>
            </a:r>
            <a:r>
              <a:rPr lang="en-GH" dirty="0"/>
              <a:t> Enabled GPU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err="1"/>
              <a:t>i</a:t>
            </a:r>
            <a:r>
              <a:rPr lang="en-GH" dirty="0"/>
              <a:t>s architecture which is continually adjusted for better res</a:t>
            </a:r>
            <a:r>
              <a:rPr lang="en-US" dirty="0"/>
              <a:t>u</a:t>
            </a:r>
            <a:r>
              <a:rPr lang="en-GH" dirty="0"/>
              <a:t>l</a:t>
            </a:r>
            <a:r>
              <a:rPr lang="en-US" dirty="0"/>
              <a:t>t</a:t>
            </a:r>
            <a:r>
              <a:rPr lang="en-GH" dirty="0"/>
              <a:t>s.</a:t>
            </a:r>
            <a:endParaRPr lang="en-US" dirty="0"/>
          </a:p>
          <a:p>
            <a:pPr algn="l"/>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4" name="Picture 3">
            <a:extLst>
              <a:ext uri="{FF2B5EF4-FFF2-40B4-BE49-F238E27FC236}">
                <a16:creationId xmlns:a16="http://schemas.microsoft.com/office/drawing/2014/main" id="{6B5BBA9E-364E-4E80-B8B3-8E44D45511AD}"/>
              </a:ext>
            </a:extLst>
          </p:cNvPr>
          <p:cNvPicPr>
            <a:picLocks noChangeAspect="1"/>
          </p:cNvPicPr>
          <p:nvPr/>
        </p:nvPicPr>
        <p:blipFill>
          <a:blip r:embed="rId3"/>
          <a:stretch>
            <a:fillRect/>
          </a:stretch>
        </p:blipFill>
        <p:spPr>
          <a:xfrm>
            <a:off x="13732954" y="3524914"/>
            <a:ext cx="7188518" cy="9076286"/>
          </a:xfrm>
          <a:prstGeom prst="rect">
            <a:avLst/>
          </a:prstGeom>
        </p:spPr>
      </p:pic>
    </p:spTree>
    <p:extLst>
      <p:ext uri="{BB962C8B-B14F-4D97-AF65-F5344CB8AC3E}">
        <p14:creationId xmlns:p14="http://schemas.microsoft.com/office/powerpoint/2010/main" val="12430109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5" name="Picture 4">
            <a:extLst>
              <a:ext uri="{FF2B5EF4-FFF2-40B4-BE49-F238E27FC236}">
                <a16:creationId xmlns:a16="http://schemas.microsoft.com/office/drawing/2014/main" id="{0C8EE294-2AD5-44E1-86B5-B3A7B4C9A16D}"/>
              </a:ext>
            </a:extLst>
          </p:cNvPr>
          <p:cNvPicPr>
            <a:picLocks noChangeAspect="1"/>
          </p:cNvPicPr>
          <p:nvPr/>
        </p:nvPicPr>
        <p:blipFill>
          <a:blip r:embed="rId3"/>
          <a:stretch>
            <a:fillRect/>
          </a:stretch>
        </p:blipFill>
        <p:spPr>
          <a:xfrm>
            <a:off x="1676562" y="4654730"/>
            <a:ext cx="17802225" cy="6477000"/>
          </a:xfrm>
          <a:prstGeom prst="rect">
            <a:avLst/>
          </a:prstGeom>
        </p:spPr>
      </p:pic>
      <p:sp>
        <p:nvSpPr>
          <p:cNvPr id="6" name="TextBox 5">
            <a:extLst>
              <a:ext uri="{FF2B5EF4-FFF2-40B4-BE49-F238E27FC236}">
                <a16:creationId xmlns:a16="http://schemas.microsoft.com/office/drawing/2014/main" id="{7BA2A91B-0EC1-460C-9CB9-ADBCAA41B76E}"/>
              </a:ext>
            </a:extLst>
          </p:cNvPr>
          <p:cNvSpPr txBox="1"/>
          <p:nvPr/>
        </p:nvSpPr>
        <p:spPr>
          <a:xfrm>
            <a:off x="1818691" y="11722057"/>
            <a:ext cx="856889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12. </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g </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t 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024476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r>
              <a:rPr lang="en-GH" sz="7000" b="1" dirty="0">
                <a:latin typeface="Arial Narrow" charset="0"/>
                <a:ea typeface="Arial Narrow" charset="0"/>
                <a:cs typeface="Arial Narrow" charset="0"/>
              </a:rPr>
              <a:t> – </a:t>
            </a:r>
            <a:r>
              <a:rPr lang="en-US" sz="7000" b="1" i="1" dirty="0">
                <a:latin typeface="Arial Narrow" charset="0"/>
                <a:ea typeface="Arial Narrow" charset="0"/>
                <a:cs typeface="Arial Narrow" charset="0"/>
              </a:rPr>
              <a:t>A</a:t>
            </a:r>
            <a:r>
              <a:rPr lang="en-GH" sz="7000" b="1" i="1" dirty="0">
                <a:latin typeface="Arial Narrow" charset="0"/>
                <a:ea typeface="Arial Narrow" charset="0"/>
                <a:cs typeface="Arial Narrow" charset="0"/>
              </a:rPr>
              <a:t>f</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r</a:t>
            </a:r>
            <a:r>
              <a:rPr lang="en-GH" sz="7000" b="1" i="1" dirty="0">
                <a:latin typeface="Arial Narrow" charset="0"/>
                <a:ea typeface="Arial Narrow" charset="0"/>
                <a:cs typeface="Arial Narrow" charset="0"/>
              </a:rPr>
              <a:t> </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o</a:t>
            </a:r>
            <a:r>
              <a:rPr lang="en-US" sz="7000" b="1" i="1" dirty="0">
                <a:latin typeface="Arial Narrow" charset="0"/>
                <a:ea typeface="Arial Narrow" charset="0"/>
                <a:cs typeface="Arial Narrow" charset="0"/>
              </a:rPr>
              <a:t>m</a:t>
            </a:r>
            <a:r>
              <a:rPr lang="en-GH" sz="7000" b="1" i="1" dirty="0">
                <a:latin typeface="Arial Narrow" charset="0"/>
                <a:ea typeface="Arial Narrow" charset="0"/>
                <a:cs typeface="Arial Narrow" charset="0"/>
              </a:rPr>
              <a:t>e </a:t>
            </a:r>
            <a:r>
              <a:rPr lang="en-US" sz="7000" b="1" i="1" dirty="0">
                <a:latin typeface="Arial Narrow" charset="0"/>
                <a:ea typeface="Arial Narrow" charset="0"/>
                <a:cs typeface="Arial Narrow" charset="0"/>
              </a:rPr>
              <a:t>a</a:t>
            </a:r>
            <a:r>
              <a:rPr lang="en-GH" sz="7000" b="1" i="1" dirty="0">
                <a:latin typeface="Arial Narrow" charset="0"/>
                <a:ea typeface="Arial Narrow" charset="0"/>
                <a:cs typeface="Arial Narrow" charset="0"/>
              </a:rPr>
              <a:t>d</a:t>
            </a:r>
            <a:r>
              <a:rPr lang="en-US" sz="7000" b="1" i="1" dirty="0">
                <a:latin typeface="Arial Narrow" charset="0"/>
                <a:ea typeface="Arial Narrow" charset="0"/>
                <a:cs typeface="Arial Narrow" charset="0"/>
              </a:rPr>
              <a:t>j</a:t>
            </a:r>
            <a:r>
              <a:rPr lang="en-GH" sz="7000" b="1" i="1" dirty="0">
                <a:latin typeface="Arial Narrow" charset="0"/>
                <a:ea typeface="Arial Narrow" charset="0"/>
                <a:cs typeface="Arial Narrow" charset="0"/>
              </a:rPr>
              <a:t>u</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t</a:t>
            </a:r>
            <a:r>
              <a:rPr lang="en-US" sz="7000" b="1" i="1" dirty="0">
                <a:latin typeface="Arial Narrow" charset="0"/>
                <a:ea typeface="Arial Narrow" charset="0"/>
                <a:cs typeface="Arial Narrow" charset="0"/>
              </a:rPr>
              <a:t>m</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n</a:t>
            </a:r>
            <a:r>
              <a:rPr lang="en-GH" sz="7000" b="1" i="1" dirty="0">
                <a:latin typeface="Arial Narrow" charset="0"/>
                <a:ea typeface="Arial Narrow" charset="0"/>
                <a:cs typeface="Arial Narrow" charset="0"/>
              </a:rPr>
              <a:t>t</a:t>
            </a:r>
            <a:r>
              <a:rPr lang="en-US" sz="7000" b="1" i="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a:extLst>
              <a:ext uri="{FF2B5EF4-FFF2-40B4-BE49-F238E27FC236}">
                <a16:creationId xmlns:a16="http://schemas.microsoft.com/office/drawing/2014/main" id="{E1843FAF-26AB-4594-AF7D-AE322596B389}"/>
              </a:ext>
            </a:extLst>
          </p:cNvPr>
          <p:cNvPicPr>
            <a:picLocks noChangeAspect="1"/>
          </p:cNvPicPr>
          <p:nvPr/>
        </p:nvPicPr>
        <p:blipFill>
          <a:blip r:embed="rId3"/>
          <a:stretch>
            <a:fillRect/>
          </a:stretch>
        </p:blipFill>
        <p:spPr>
          <a:xfrm>
            <a:off x="1676562" y="4372568"/>
            <a:ext cx="17821275" cy="6743700"/>
          </a:xfrm>
          <a:prstGeom prst="rect">
            <a:avLst/>
          </a:prstGeom>
        </p:spPr>
      </p:pic>
      <p:sp>
        <p:nvSpPr>
          <p:cNvPr id="4" name="TextBox 3">
            <a:extLst>
              <a:ext uri="{FF2B5EF4-FFF2-40B4-BE49-F238E27FC236}">
                <a16:creationId xmlns:a16="http://schemas.microsoft.com/office/drawing/2014/main" id="{D5E04C58-DEA6-468B-80B4-D53928C426CD}"/>
              </a:ext>
            </a:extLst>
          </p:cNvPr>
          <p:cNvSpPr txBox="1"/>
          <p:nvPr/>
        </p:nvSpPr>
        <p:spPr>
          <a:xfrm>
            <a:off x="1676562" y="11703769"/>
            <a:ext cx="808923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GH" dirty="0"/>
              <a:t>Figure 13. </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t 2</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1507816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5" name="Picture 4" descr="A picture containing screenshot&#10;&#10;Description automatically generated">
            <a:extLst>
              <a:ext uri="{FF2B5EF4-FFF2-40B4-BE49-F238E27FC236}">
                <a16:creationId xmlns:a16="http://schemas.microsoft.com/office/drawing/2014/main" id="{23CF6217-0747-4FB2-9566-373A4BCA5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2" y="3512764"/>
            <a:ext cx="9144018" cy="7315215"/>
          </a:xfrm>
          <a:prstGeom prst="rect">
            <a:avLst/>
          </a:prstGeom>
        </p:spPr>
      </p:pic>
      <p:sp>
        <p:nvSpPr>
          <p:cNvPr id="6" name="TextBox 5">
            <a:extLst>
              <a:ext uri="{FF2B5EF4-FFF2-40B4-BE49-F238E27FC236}">
                <a16:creationId xmlns:a16="http://schemas.microsoft.com/office/drawing/2014/main" id="{9240AB9E-6479-4F93-8CFC-E16DB5631CF4}"/>
              </a:ext>
            </a:extLst>
          </p:cNvPr>
          <p:cNvSpPr txBox="1"/>
          <p:nvPr/>
        </p:nvSpPr>
        <p:spPr>
          <a:xfrm>
            <a:off x="1818691" y="10707853"/>
            <a:ext cx="648406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13. </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s </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lang="en-GH" dirty="0" err="1"/>
              <a:t>ves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7" name="TextBox 6">
            <a:extLst>
              <a:ext uri="{FF2B5EF4-FFF2-40B4-BE49-F238E27FC236}">
                <a16:creationId xmlns:a16="http://schemas.microsoft.com/office/drawing/2014/main" id="{0C7D8C69-4D69-4DC3-B032-D855DB54522B}"/>
              </a:ext>
            </a:extLst>
          </p:cNvPr>
          <p:cNvSpPr txBox="1"/>
          <p:nvPr/>
        </p:nvSpPr>
        <p:spPr>
          <a:xfrm>
            <a:off x="13789152" y="10707853"/>
            <a:ext cx="877615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14. </a:t>
            </a:r>
            <a:r>
              <a:rPr kumimoji="0" lang="en-US" sz="5000" b="0" i="0" u="none" strike="noStrike" cap="none" spc="0" normalizeH="0" baseline="0" dirty="0">
                <a:ln>
                  <a:noFill/>
                </a:ln>
                <a:solidFill>
                  <a:srgbClr val="000000"/>
                </a:solidFill>
                <a:effectLst/>
                <a:uFillTx/>
                <a:latin typeface="+mj-lt"/>
                <a:ea typeface="+mj-ea"/>
                <a:cs typeface="+mj-cs"/>
                <a:sym typeface="Helvetica Light"/>
              </a:rPr>
              <a:t>P</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c</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4" name="Picture 3">
            <a:extLst>
              <a:ext uri="{FF2B5EF4-FFF2-40B4-BE49-F238E27FC236}">
                <a16:creationId xmlns:a16="http://schemas.microsoft.com/office/drawing/2014/main" id="{6AB4B623-A2DB-43E9-BAFD-150465CBF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562" y="3833236"/>
            <a:ext cx="8493335" cy="6370001"/>
          </a:xfrm>
          <a:prstGeom prst="rect">
            <a:avLst/>
          </a:prstGeom>
        </p:spPr>
      </p:pic>
    </p:spTree>
    <p:extLst>
      <p:ext uri="{BB962C8B-B14F-4D97-AF65-F5344CB8AC3E}">
        <p14:creationId xmlns:p14="http://schemas.microsoft.com/office/powerpoint/2010/main" val="42167775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363598" y="2742327"/>
            <a:ext cx="12059794" cy="1169551"/>
          </a:xfrm>
          <a:prstGeom prst="rect">
            <a:avLst/>
          </a:prstGeom>
        </p:spPr>
        <p:txBody>
          <a:bodyPr wrap="square">
            <a:spAutoFit/>
          </a:bodyPr>
          <a:lstStyle/>
          <a:p>
            <a:r>
              <a:rPr lang="en-US" sz="7000" b="1" cap="all" dirty="0">
                <a:solidFill>
                  <a:srgbClr val="253957"/>
                </a:solidFill>
                <a:latin typeface="Arial Narrow" charset="0"/>
              </a:rPr>
              <a:t>s</a:t>
            </a:r>
            <a:r>
              <a:rPr lang="en-GH" sz="7000" b="1" cap="all" dirty="0">
                <a:solidFill>
                  <a:srgbClr val="253957"/>
                </a:solidFill>
                <a:latin typeface="Arial Narrow" charset="0"/>
              </a:rPr>
              <a:t>t</a:t>
            </a:r>
            <a:r>
              <a:rPr lang="en-US" sz="7000" b="1" cap="all" dirty="0">
                <a:solidFill>
                  <a:srgbClr val="253957"/>
                </a:solidFill>
                <a:latin typeface="Arial Narrow" charset="0"/>
              </a:rPr>
              <a:t>a</a:t>
            </a:r>
            <a:r>
              <a:rPr lang="en-GH" sz="7000" b="1" cap="all" dirty="0">
                <a:solidFill>
                  <a:srgbClr val="253957"/>
                </a:solidFill>
                <a:latin typeface="Arial Narrow" charset="0"/>
              </a:rPr>
              <a:t>t</a:t>
            </a:r>
            <a:r>
              <a:rPr lang="en-US" sz="7000" b="1" cap="all" dirty="0">
                <a:solidFill>
                  <a:srgbClr val="253957"/>
                </a:solidFill>
                <a:latin typeface="Arial Narrow" charset="0"/>
              </a:rPr>
              <a:t>u</a:t>
            </a:r>
            <a:r>
              <a:rPr lang="en-GH" sz="7000" b="1" cap="all" dirty="0">
                <a:solidFill>
                  <a:srgbClr val="253957"/>
                </a:solidFill>
                <a:latin typeface="Arial Narrow" charset="0"/>
              </a:rPr>
              <a:t>s  </a:t>
            </a:r>
            <a:r>
              <a:rPr lang="en-US" sz="7000" b="1" cap="all" dirty="0">
                <a:solidFill>
                  <a:srgbClr val="253957"/>
                </a:solidFill>
                <a:latin typeface="Arial Narrow" charset="0"/>
              </a:rPr>
              <a:t>o</a:t>
            </a:r>
            <a:r>
              <a:rPr lang="en-GH" sz="7000" b="1" cap="all" dirty="0">
                <a:solidFill>
                  <a:srgbClr val="253957"/>
                </a:solidFill>
                <a:latin typeface="Arial Narrow" charset="0"/>
              </a:rPr>
              <a:t>f P</a:t>
            </a:r>
            <a:r>
              <a:rPr lang="en-US" sz="7000" b="1" cap="all" dirty="0">
                <a:solidFill>
                  <a:srgbClr val="253957"/>
                </a:solidFill>
                <a:latin typeface="Arial Narrow" charset="0"/>
              </a:rPr>
              <a:t>r</a:t>
            </a:r>
            <a:r>
              <a:rPr lang="en-GH" sz="7000" b="1" cap="all" dirty="0">
                <a:solidFill>
                  <a:srgbClr val="253957"/>
                </a:solidFill>
                <a:latin typeface="Arial Narrow" charset="0"/>
              </a:rPr>
              <a:t>o</a:t>
            </a:r>
            <a:r>
              <a:rPr lang="en-US" sz="7000" b="1" cap="all" dirty="0">
                <a:solidFill>
                  <a:srgbClr val="253957"/>
                </a:solidFill>
                <a:latin typeface="Arial Narrow" charset="0"/>
              </a:rPr>
              <a:t>g</a:t>
            </a:r>
            <a:r>
              <a:rPr lang="en-GH" sz="7000" b="1" cap="all" dirty="0">
                <a:solidFill>
                  <a:srgbClr val="253957"/>
                </a:solidFill>
                <a:latin typeface="Arial Narrow" charset="0"/>
              </a:rPr>
              <a:t>r</a:t>
            </a:r>
            <a:r>
              <a:rPr lang="en-US" sz="7000" b="1" cap="all" dirty="0">
                <a:solidFill>
                  <a:srgbClr val="253957"/>
                </a:solidFill>
                <a:latin typeface="Arial Narrow" charset="0"/>
              </a:rPr>
              <a:t>e</a:t>
            </a:r>
            <a:r>
              <a:rPr lang="en-GH" sz="7000" b="1" cap="all" dirty="0">
                <a:solidFill>
                  <a:srgbClr val="253957"/>
                </a:solidFill>
                <a:latin typeface="Arial Narrow" charset="0"/>
              </a:rPr>
              <a:t>s</a:t>
            </a:r>
            <a:r>
              <a:rPr lang="en-US" sz="7000" b="1" cap="all" dirty="0">
                <a:solidFill>
                  <a:srgbClr val="253957"/>
                </a:solidFill>
                <a:latin typeface="Arial Narrow" charset="0"/>
              </a:rPr>
              <a:t>s</a:t>
            </a:r>
            <a:r>
              <a:rPr lang="en-GH" sz="7000" b="1" cap="all" dirty="0">
                <a:solidFill>
                  <a:srgbClr val="253957"/>
                </a:solidFill>
                <a:latin typeface="Arial Narrow" charset="0"/>
              </a:rPr>
              <a:t> – 87.5%</a:t>
            </a:r>
            <a:endParaRPr lang="en-US" sz="7000" b="1" cap="all" dirty="0">
              <a:solidFill>
                <a:srgbClr val="253957"/>
              </a:solidFill>
              <a:latin typeface="Arial Narrow" charset="0"/>
            </a:endParaRPr>
          </a:p>
        </p:txBody>
      </p:sp>
      <p:sp>
        <p:nvSpPr>
          <p:cNvPr id="4" name="TextBox 3">
            <a:extLst>
              <a:ext uri="{FF2B5EF4-FFF2-40B4-BE49-F238E27FC236}">
                <a16:creationId xmlns:a16="http://schemas.microsoft.com/office/drawing/2014/main" id="{CFF9C76B-0F18-42F0-A0DF-67694CD85681}"/>
              </a:ext>
            </a:extLst>
          </p:cNvPr>
          <p:cNvSpPr txBox="1"/>
          <p:nvPr/>
        </p:nvSpPr>
        <p:spPr>
          <a:xfrm>
            <a:off x="1363598" y="5401691"/>
            <a:ext cx="21506373" cy="5314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a:t>
            </a:r>
            <a:r>
              <a:rPr lang="en-GH" sz="4800" dirty="0"/>
              <a:t> – 95%</a:t>
            </a:r>
            <a:endParaRPr lang="en-US" sz="4800" dirty="0"/>
          </a:p>
          <a:p>
            <a:pPr marL="685800" lvl="0" indent="-685800" algn="l">
              <a:buFontTx/>
              <a:buChar char="-"/>
            </a:pPr>
            <a:r>
              <a:rPr lang="en-US" sz="4800" dirty="0"/>
              <a:t>Understand</a:t>
            </a:r>
            <a:r>
              <a:rPr lang="en-GH" sz="4800" dirty="0"/>
              <a:t> </a:t>
            </a:r>
            <a:r>
              <a:rPr lang="en-US" sz="4800" dirty="0"/>
              <a:t>a</a:t>
            </a:r>
            <a:r>
              <a:rPr lang="en-GH" sz="4800" dirty="0"/>
              <a:t>n</a:t>
            </a:r>
            <a:r>
              <a:rPr lang="en-US" sz="4800" dirty="0"/>
              <a:t>d</a:t>
            </a:r>
            <a:r>
              <a:rPr lang="en-GH" sz="4800" dirty="0"/>
              <a:t> </a:t>
            </a:r>
            <a:r>
              <a:rPr lang="en-US" sz="4800" dirty="0"/>
              <a:t>p</a:t>
            </a:r>
            <a:r>
              <a:rPr lang="en-GH" sz="4800" dirty="0"/>
              <a:t>r</a:t>
            </a:r>
            <a:r>
              <a:rPr lang="en-US" sz="4800" dirty="0"/>
              <a:t>e</a:t>
            </a:r>
            <a:r>
              <a:rPr lang="en-GH" sz="4800" dirty="0"/>
              <a:t>p</a:t>
            </a:r>
            <a:r>
              <a:rPr lang="en-US" sz="4800" dirty="0"/>
              <a:t>a</a:t>
            </a:r>
            <a:r>
              <a:rPr lang="en-GH" sz="4800" dirty="0"/>
              <a:t>r</a:t>
            </a:r>
            <a:r>
              <a:rPr lang="en-US" sz="4800" dirty="0"/>
              <a:t>e the dataset </a:t>
            </a:r>
            <a:r>
              <a:rPr lang="en-GH" sz="4800" dirty="0"/>
              <a:t>– 100%</a:t>
            </a:r>
          </a:p>
          <a:p>
            <a:pPr marL="685800" lvl="0" indent="-685800" algn="l">
              <a:buFontTx/>
              <a:buChar char="-"/>
            </a:pPr>
            <a:r>
              <a:rPr lang="en-US" sz="4800" dirty="0"/>
              <a:t>Use deep learning approaches</a:t>
            </a:r>
            <a:r>
              <a:rPr lang="en-GH" sz="4800" dirty="0"/>
              <a:t>, </a:t>
            </a:r>
            <a:r>
              <a:rPr lang="en-US" sz="4800" dirty="0"/>
              <a:t>p</a:t>
            </a:r>
            <a:r>
              <a:rPr lang="en-GH" sz="4800" dirty="0"/>
              <a:t>y</a:t>
            </a:r>
            <a:r>
              <a:rPr lang="en-US" sz="4800" dirty="0"/>
              <a:t>t</a:t>
            </a:r>
            <a:r>
              <a:rPr lang="en-GH" sz="4800" dirty="0"/>
              <a:t>o</a:t>
            </a:r>
            <a:r>
              <a:rPr lang="en-US" sz="4800" dirty="0"/>
              <a:t>r</a:t>
            </a:r>
            <a:r>
              <a:rPr lang="en-GH" sz="4800" dirty="0"/>
              <a:t>c</a:t>
            </a:r>
            <a:r>
              <a:rPr lang="en-US" sz="4800" dirty="0"/>
              <a:t>h</a:t>
            </a:r>
            <a:r>
              <a:rPr lang="en-GH" sz="4800" dirty="0"/>
              <a:t> </a:t>
            </a:r>
            <a:r>
              <a:rPr lang="en-US" sz="4800" dirty="0"/>
              <a:t>and </a:t>
            </a:r>
            <a:r>
              <a:rPr lang="en-GH" sz="4800" dirty="0"/>
              <a:t>t</a:t>
            </a:r>
            <a:r>
              <a:rPr lang="en-US" sz="4800" dirty="0" err="1"/>
              <a:t>ensorFlow</a:t>
            </a:r>
            <a:r>
              <a:rPr lang="en-US" sz="4800" dirty="0"/>
              <a:t> library to </a:t>
            </a:r>
            <a:r>
              <a:rPr lang="en-GH" sz="4800" dirty="0"/>
              <a:t>c</a:t>
            </a:r>
            <a:r>
              <a:rPr lang="en-US" sz="4800" dirty="0"/>
              <a:t>r</a:t>
            </a:r>
            <a:r>
              <a:rPr lang="en-GH" sz="4800" dirty="0"/>
              <a:t>e</a:t>
            </a:r>
            <a:r>
              <a:rPr lang="en-US" sz="4800" dirty="0"/>
              <a:t>a</a:t>
            </a:r>
            <a:r>
              <a:rPr lang="en-GH" sz="4800" dirty="0"/>
              <a:t>t</a:t>
            </a:r>
            <a:r>
              <a:rPr lang="en-US" sz="4800" dirty="0"/>
              <a:t>e a model</a:t>
            </a:r>
            <a:r>
              <a:rPr lang="en-GH" sz="4800" dirty="0"/>
              <a:t> – 90%</a:t>
            </a:r>
          </a:p>
          <a:p>
            <a:pPr marL="685800" lvl="0" indent="-685800" algn="l">
              <a:buFontTx/>
              <a:buChar char="-"/>
            </a:pPr>
            <a:r>
              <a:rPr lang="en-GH" sz="4800" dirty="0"/>
              <a:t>Train – 85%</a:t>
            </a:r>
            <a:endParaRPr lang="en-US" sz="4800" dirty="0"/>
          </a:p>
          <a:p>
            <a:pPr marL="685800" lvl="0" indent="-685800" algn="l">
              <a:buFontTx/>
              <a:buChar char="-"/>
            </a:pPr>
            <a:r>
              <a:rPr lang="en-GH" sz="4800" dirty="0"/>
              <a:t>P</a:t>
            </a:r>
            <a:r>
              <a:rPr lang="en-US" sz="4800" dirty="0"/>
              <a:t>r</a:t>
            </a:r>
            <a:r>
              <a:rPr lang="en-GH" sz="4800" dirty="0"/>
              <a:t>edict the s</a:t>
            </a:r>
            <a:r>
              <a:rPr lang="en-US" sz="4800" dirty="0"/>
              <a:t>p</a:t>
            </a:r>
            <a:r>
              <a:rPr lang="en-GH" sz="4800" dirty="0"/>
              <a:t>e</a:t>
            </a:r>
            <a:r>
              <a:rPr lang="en-US" sz="4800" dirty="0"/>
              <a:t>e</a:t>
            </a:r>
            <a:r>
              <a:rPr lang="en-GH" sz="4800" dirty="0"/>
              <a:t>d </a:t>
            </a:r>
            <a:r>
              <a:rPr lang="en-US" sz="4800" dirty="0"/>
              <a:t>o</a:t>
            </a:r>
            <a:r>
              <a:rPr lang="en-GH" sz="4800" dirty="0"/>
              <a:t>f  a vehicle from video - 85%</a:t>
            </a:r>
          </a:p>
          <a:p>
            <a:pPr marL="685800" lvl="0" indent="-685800" algn="l">
              <a:buFontTx/>
              <a:buChar char="-"/>
            </a:pPr>
            <a:r>
              <a:rPr lang="en-GH" sz="4800" dirty="0"/>
              <a:t>Document work done – 70%</a:t>
            </a:r>
            <a:endParaRPr lang="en-US" sz="4800" dirty="0"/>
          </a:p>
        </p:txBody>
      </p:sp>
    </p:spTree>
    <p:extLst>
      <p:ext uri="{BB962C8B-B14F-4D97-AF65-F5344CB8AC3E}">
        <p14:creationId xmlns:p14="http://schemas.microsoft.com/office/powerpoint/2010/main" val="9770106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363598" y="2742327"/>
            <a:ext cx="12059794" cy="1169551"/>
          </a:xfrm>
          <a:prstGeom prst="rect">
            <a:avLst/>
          </a:prstGeom>
        </p:spPr>
        <p:txBody>
          <a:bodyPr wrap="square">
            <a:spAutoFit/>
          </a:bodyPr>
          <a:lstStyle/>
          <a:p>
            <a:r>
              <a:rPr lang="en-GH" sz="7000" b="1" cap="all" dirty="0">
                <a:solidFill>
                  <a:srgbClr val="253957"/>
                </a:solidFill>
                <a:latin typeface="Arial Narrow" charset="0"/>
              </a:rPr>
              <a:t>Next step – Adjustments</a:t>
            </a:r>
            <a:endParaRPr lang="en-US" sz="7000" b="1" cap="all" dirty="0">
              <a:solidFill>
                <a:srgbClr val="253957"/>
              </a:solidFill>
              <a:latin typeface="Arial Narrow" charset="0"/>
            </a:endParaRPr>
          </a:p>
        </p:txBody>
      </p:sp>
      <p:sp>
        <p:nvSpPr>
          <p:cNvPr id="4" name="TextBox 3">
            <a:extLst>
              <a:ext uri="{FF2B5EF4-FFF2-40B4-BE49-F238E27FC236}">
                <a16:creationId xmlns:a16="http://schemas.microsoft.com/office/drawing/2014/main" id="{CFF9C76B-0F18-42F0-A0DF-67694CD85681}"/>
              </a:ext>
            </a:extLst>
          </p:cNvPr>
          <p:cNvSpPr txBox="1"/>
          <p:nvPr/>
        </p:nvSpPr>
        <p:spPr>
          <a:xfrm>
            <a:off x="1363598" y="5678692"/>
            <a:ext cx="21506373" cy="476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GH" dirty="0"/>
              <a:t>“O</a:t>
            </a:r>
            <a:r>
              <a:rPr lang="en-US" dirty="0"/>
              <a:t>u</a:t>
            </a:r>
            <a:r>
              <a:rPr lang="en-GH" dirty="0"/>
              <a:t>r </a:t>
            </a:r>
            <a:r>
              <a:rPr lang="en-US" dirty="0"/>
              <a:t>m</a:t>
            </a:r>
            <a:r>
              <a:rPr lang="en-GH" dirty="0"/>
              <a:t>o</a:t>
            </a:r>
            <a:r>
              <a:rPr lang="en-US" dirty="0"/>
              <a:t>d</a:t>
            </a:r>
            <a:r>
              <a:rPr lang="en-GH" dirty="0"/>
              <a:t>e</a:t>
            </a:r>
            <a:r>
              <a:rPr lang="en-US" dirty="0"/>
              <a:t>l</a:t>
            </a:r>
            <a:r>
              <a:rPr lang="en-GH" dirty="0"/>
              <a:t> </a:t>
            </a:r>
            <a:r>
              <a:rPr lang="en-US" dirty="0" err="1"/>
              <a:t>i</a:t>
            </a:r>
            <a:r>
              <a:rPr lang="en-GH" dirty="0"/>
              <a:t>s </a:t>
            </a:r>
            <a:r>
              <a:rPr lang="en-US" dirty="0"/>
              <a:t>e</a:t>
            </a:r>
            <a:r>
              <a:rPr lang="en-GH" dirty="0"/>
              <a:t>v</a:t>
            </a:r>
            <a:r>
              <a:rPr lang="en-US" dirty="0"/>
              <a:t>a</a:t>
            </a:r>
            <a:r>
              <a:rPr lang="en-GH" dirty="0"/>
              <a:t>l</a:t>
            </a:r>
            <a:r>
              <a:rPr lang="en-US" dirty="0"/>
              <a:t>u</a:t>
            </a:r>
            <a:r>
              <a:rPr lang="en-GH" dirty="0"/>
              <a:t>a</a:t>
            </a:r>
            <a:r>
              <a:rPr lang="en-US" dirty="0"/>
              <a:t>t</a:t>
            </a:r>
            <a:r>
              <a:rPr lang="en-GH" dirty="0"/>
              <a:t>e</a:t>
            </a:r>
            <a:r>
              <a:rPr lang="en-US" dirty="0"/>
              <a:t>d</a:t>
            </a:r>
            <a:r>
              <a:rPr lang="en-GH" dirty="0"/>
              <a:t>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a:t>e</a:t>
            </a:r>
            <a:r>
              <a:rPr lang="en-GH" dirty="0"/>
              <a:t> </a:t>
            </a:r>
            <a:r>
              <a:rPr lang="en-US" dirty="0"/>
              <a:t>M</a:t>
            </a:r>
            <a:r>
              <a:rPr lang="en-GH" dirty="0"/>
              <a:t>e</a:t>
            </a:r>
            <a:r>
              <a:rPr lang="en-US" dirty="0"/>
              <a:t>a</a:t>
            </a:r>
            <a:r>
              <a:rPr lang="en-GH" dirty="0"/>
              <a:t>n </a:t>
            </a:r>
            <a:r>
              <a:rPr lang="en-US" dirty="0"/>
              <a:t>S</a:t>
            </a:r>
            <a:r>
              <a:rPr lang="en-GH" dirty="0"/>
              <a:t>q</a:t>
            </a:r>
            <a:r>
              <a:rPr lang="en-US" dirty="0"/>
              <a:t>a</a:t>
            </a:r>
            <a:r>
              <a:rPr lang="en-GH" dirty="0"/>
              <a:t>u</a:t>
            </a:r>
            <a:r>
              <a:rPr lang="en-US" dirty="0"/>
              <a:t>r</a:t>
            </a:r>
            <a:r>
              <a:rPr lang="en-GH" dirty="0"/>
              <a:t>e</a:t>
            </a:r>
            <a:r>
              <a:rPr lang="en-US" dirty="0"/>
              <a:t>d</a:t>
            </a:r>
            <a:r>
              <a:rPr lang="en-GH" dirty="0"/>
              <a:t> </a:t>
            </a:r>
            <a:r>
              <a:rPr lang="en-US" dirty="0"/>
              <a:t>E</a:t>
            </a:r>
            <a:r>
              <a:rPr lang="en-GH" dirty="0"/>
              <a:t>r</a:t>
            </a:r>
            <a:r>
              <a:rPr lang="en-US" dirty="0"/>
              <a:t>r</a:t>
            </a:r>
            <a:r>
              <a:rPr lang="en-GH" dirty="0"/>
              <a:t>o</a:t>
            </a:r>
            <a:r>
              <a:rPr lang="en-US" dirty="0"/>
              <a:t>r</a:t>
            </a:r>
            <a:r>
              <a:rPr lang="en-GH" dirty="0"/>
              <a:t> (</a:t>
            </a:r>
            <a:r>
              <a:rPr lang="en-US" dirty="0"/>
              <a:t>M</a:t>
            </a:r>
            <a:r>
              <a:rPr lang="en-GH" dirty="0"/>
              <a:t>S</a:t>
            </a:r>
            <a:r>
              <a:rPr lang="en-US" dirty="0"/>
              <a:t>E</a:t>
            </a:r>
            <a:r>
              <a:rPr lang="en-GH" dirty="0"/>
              <a:t>), </a:t>
            </a:r>
            <a:r>
              <a:rPr lang="en-GH" b="1" dirty="0"/>
              <a:t>&lt;10 </a:t>
            </a:r>
            <a:r>
              <a:rPr lang="en-US" b="1" dirty="0" err="1"/>
              <a:t>i</a:t>
            </a:r>
            <a:r>
              <a:rPr lang="en-GH" b="1" dirty="0"/>
              <a:t>s </a:t>
            </a:r>
            <a:r>
              <a:rPr lang="en-US" b="1" dirty="0"/>
              <a:t>g</a:t>
            </a:r>
            <a:r>
              <a:rPr lang="en-GH" b="1" dirty="0"/>
              <a:t>o</a:t>
            </a:r>
            <a:r>
              <a:rPr lang="en-US" b="1" dirty="0"/>
              <a:t>o</a:t>
            </a:r>
            <a:r>
              <a:rPr lang="en-GH" b="1" dirty="0"/>
              <a:t>d, &lt;5 is better and &lt;3 is best “</a:t>
            </a:r>
          </a:p>
          <a:p>
            <a:pPr lvl="0" algn="l"/>
            <a:endParaRPr lang="en-GH" b="1" dirty="0"/>
          </a:p>
          <a:p>
            <a:pPr marL="685800" lvl="0" indent="-685800" algn="l">
              <a:buFontTx/>
              <a:buChar char="-"/>
            </a:pPr>
            <a:r>
              <a:rPr lang="en-GH" dirty="0"/>
              <a:t>10 &gt; Current MSE &gt; 5</a:t>
            </a:r>
          </a:p>
          <a:p>
            <a:pPr lvl="0" algn="l"/>
            <a:endParaRPr lang="en-GH" dirty="0"/>
          </a:p>
          <a:p>
            <a:pPr marL="685800" lvl="0" indent="-685800" algn="l">
              <a:buFontTx/>
              <a:buChar char="-"/>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r </a:t>
            </a:r>
            <a:r>
              <a:rPr kumimoji="0" lang="en-US" sz="5000" b="0" i="0" u="none" strike="noStrike" cap="none" spc="0" normalizeH="0" baseline="0" dirty="0">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n/M</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l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a:ln>
                  <a:noFill/>
                </a:ln>
                <a:solidFill>
                  <a:srgbClr val="000000"/>
                </a:solidFill>
                <a:effectLst/>
                <a:uFillTx/>
                <a:latin typeface="+mj-lt"/>
                <a:ea typeface="+mj-ea"/>
                <a:cs typeface="+mj-cs"/>
                <a:sym typeface="Helvetica Light"/>
              </a:rPr>
              <a:t>j</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m</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p>
        </p:txBody>
      </p:sp>
    </p:spTree>
    <p:extLst>
      <p:ext uri="{BB962C8B-B14F-4D97-AF65-F5344CB8AC3E}">
        <p14:creationId xmlns:p14="http://schemas.microsoft.com/office/powerpoint/2010/main" val="3389601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 typeface="Arial" panose="020B0604020202020204" pitchFamily="34" charset="0"/>
              <a:buChar char="•"/>
            </a:pPr>
            <a:r>
              <a:rPr lang="en-US" sz="2800" dirty="0">
                <a:solidFill>
                  <a:schemeClr val="tx1"/>
                </a:solidFill>
              </a:rPr>
              <a:t>[1] </a:t>
            </a:r>
            <a:r>
              <a:rPr lang="en-US" sz="2800" dirty="0" err="1">
                <a:solidFill>
                  <a:schemeClr val="tx1"/>
                </a:solidFill>
              </a:rPr>
              <a:t>Ilg</a:t>
            </a:r>
            <a:r>
              <a:rPr lang="en-US" sz="2800" dirty="0">
                <a:solidFill>
                  <a:schemeClr val="tx1"/>
                </a:solidFill>
              </a:rPr>
              <a:t>, E., Mayer, N., </a:t>
            </a:r>
            <a:r>
              <a:rPr lang="en-US" sz="2800" dirty="0" err="1">
                <a:solidFill>
                  <a:schemeClr val="tx1"/>
                </a:solidFill>
              </a:rPr>
              <a:t>Saikia</a:t>
            </a:r>
            <a:r>
              <a:rPr lang="en-US" sz="2800" dirty="0">
                <a:solidFill>
                  <a:schemeClr val="tx1"/>
                </a:solidFill>
              </a:rPr>
              <a:t>, T., </a:t>
            </a:r>
            <a:r>
              <a:rPr lang="en-US" sz="2800" dirty="0" err="1">
                <a:solidFill>
                  <a:schemeClr val="tx1"/>
                </a:solidFill>
              </a:rPr>
              <a:t>Keuper</a:t>
            </a:r>
            <a:r>
              <a:rPr lang="en-US" sz="2800" dirty="0">
                <a:solidFill>
                  <a:schemeClr val="tx1"/>
                </a:solidFill>
              </a:rPr>
              <a:t>, M., </a:t>
            </a:r>
            <a:r>
              <a:rPr lang="en-US" sz="2800" dirty="0" err="1">
                <a:solidFill>
                  <a:schemeClr val="tx1"/>
                </a:solidFill>
              </a:rPr>
              <a:t>Dosovitskiy</a:t>
            </a:r>
            <a:r>
              <a:rPr lang="en-US" sz="2800" dirty="0">
                <a:solidFill>
                  <a:schemeClr val="tx1"/>
                </a:solidFill>
              </a:rPr>
              <a:t>, A., &amp; </a:t>
            </a:r>
            <a:r>
              <a:rPr lang="en-US" sz="2800" dirty="0" err="1">
                <a:solidFill>
                  <a:schemeClr val="tx1"/>
                </a:solidFill>
              </a:rPr>
              <a:t>Brox</a:t>
            </a:r>
            <a:r>
              <a:rPr lang="en-US" sz="2800" dirty="0">
                <a:solidFill>
                  <a:schemeClr val="tx1"/>
                </a:solidFill>
              </a:rPr>
              <a:t>, T. (2017). </a:t>
            </a:r>
            <a:r>
              <a:rPr lang="en-US" sz="2800" dirty="0" err="1">
                <a:solidFill>
                  <a:schemeClr val="tx1"/>
                </a:solidFill>
              </a:rPr>
              <a:t>Flownet</a:t>
            </a:r>
            <a:r>
              <a:rPr lang="en-US" sz="2800" dirty="0">
                <a:solidFill>
                  <a:schemeClr val="tx1"/>
                </a:solidFill>
              </a:rPr>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2800" dirty="0">
                <a:solidFill>
                  <a:schemeClr val="tx1"/>
                </a:solidFill>
              </a:rPr>
              <a:t>[2] </a:t>
            </a:r>
            <a:r>
              <a:rPr lang="en-US" sz="2800" dirty="0" err="1">
                <a:solidFill>
                  <a:schemeClr val="tx1"/>
                </a:solidFill>
              </a:rPr>
              <a:t>Dosovitskiy</a:t>
            </a:r>
            <a:r>
              <a:rPr lang="en-US" sz="2800" dirty="0">
                <a:solidFill>
                  <a:schemeClr val="tx1"/>
                </a:solidFill>
              </a:rPr>
              <a:t>, A., Fischer, P., </a:t>
            </a:r>
            <a:r>
              <a:rPr lang="en-US" sz="2800" dirty="0" err="1">
                <a:solidFill>
                  <a:schemeClr val="tx1"/>
                </a:solidFill>
              </a:rPr>
              <a:t>Ilg</a:t>
            </a:r>
            <a:r>
              <a:rPr lang="en-US" sz="2800" dirty="0">
                <a:solidFill>
                  <a:schemeClr val="tx1"/>
                </a:solidFill>
              </a:rPr>
              <a:t>, E., </a:t>
            </a:r>
            <a:r>
              <a:rPr lang="en-US" sz="2800" dirty="0" err="1">
                <a:solidFill>
                  <a:schemeClr val="tx1"/>
                </a:solidFill>
              </a:rPr>
              <a:t>Hausser</a:t>
            </a:r>
            <a:r>
              <a:rPr lang="en-US" sz="2800" dirty="0">
                <a:solidFill>
                  <a:schemeClr val="tx1"/>
                </a:solidFill>
              </a:rPr>
              <a:t>, P., </a:t>
            </a:r>
            <a:r>
              <a:rPr lang="en-US" sz="2800" dirty="0" err="1">
                <a:solidFill>
                  <a:schemeClr val="tx1"/>
                </a:solidFill>
              </a:rPr>
              <a:t>Hazirbas</a:t>
            </a:r>
            <a:r>
              <a:rPr lang="en-US" sz="2800" dirty="0">
                <a:solidFill>
                  <a:schemeClr val="tx1"/>
                </a:solidFill>
              </a:rPr>
              <a:t>, C., </a:t>
            </a:r>
            <a:r>
              <a:rPr lang="en-US" sz="2800" dirty="0" err="1">
                <a:solidFill>
                  <a:schemeClr val="tx1"/>
                </a:solidFill>
              </a:rPr>
              <a:t>Golkov</a:t>
            </a:r>
            <a:r>
              <a:rPr lang="en-US" sz="2800" dirty="0">
                <a:solidFill>
                  <a:schemeClr val="tx1"/>
                </a:solidFill>
              </a:rPr>
              <a:t>, V., ... &amp; </a:t>
            </a:r>
            <a:r>
              <a:rPr lang="en-US" sz="2800" dirty="0" err="1">
                <a:solidFill>
                  <a:schemeClr val="tx1"/>
                </a:solidFill>
              </a:rPr>
              <a:t>Brox</a:t>
            </a:r>
            <a:r>
              <a:rPr lang="en-US" sz="2800" dirty="0">
                <a:solidFill>
                  <a:schemeClr val="tx1"/>
                </a:solidFill>
              </a:rPr>
              <a:t>, T. (2015). </a:t>
            </a:r>
            <a:r>
              <a:rPr lang="en-US" sz="2800" dirty="0" err="1">
                <a:solidFill>
                  <a:schemeClr val="tx1"/>
                </a:solidFill>
              </a:rPr>
              <a:t>Flownet</a:t>
            </a:r>
            <a:r>
              <a:rPr lang="en-US" sz="2800" dirty="0">
                <a:solidFill>
                  <a:schemeClr val="tx1"/>
                </a:solidFill>
              </a:rPr>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2800" dirty="0">
                <a:solidFill>
                  <a:schemeClr val="tx1"/>
                </a:solidFill>
              </a:rPr>
              <a:t>[3] Sun, D., Yang, X., Liu, M. Y., &amp; Kautz, J. (2018). PWC-Net: CNNs for optical flow using pyramid, warping, and cost volume. In Proceedings of the IEEE Conference on </a:t>
            </a:r>
            <a:r>
              <a:rPr lang="en-US" sz="2800" dirty="0" err="1">
                <a:solidFill>
                  <a:schemeClr val="tx1"/>
                </a:solidFill>
              </a:rPr>
              <a:t>ComputerVision</a:t>
            </a:r>
            <a:r>
              <a:rPr lang="en-US" sz="2800" dirty="0">
                <a:solidFill>
                  <a:schemeClr val="tx1"/>
                </a:solidFill>
              </a:rPr>
              <a:t> and Pattern Recognition (pp. 8934-8943).</a:t>
            </a:r>
          </a:p>
          <a:p>
            <a:pPr marL="685800" indent="-685800" algn="l">
              <a:buFont typeface="Arial" panose="020B0604020202020204" pitchFamily="34" charset="0"/>
              <a:buChar char="•"/>
            </a:pPr>
            <a:r>
              <a:rPr lang="en-US" sz="2800" dirty="0">
                <a:solidFill>
                  <a:schemeClr val="tx1"/>
                </a:solidFill>
              </a:rPr>
              <a:t>[4] </a:t>
            </a:r>
            <a:r>
              <a:rPr lang="en-US" sz="2800" dirty="0" err="1">
                <a:solidFill>
                  <a:schemeClr val="tx1"/>
                </a:solidFill>
              </a:rPr>
              <a:t>Menze</a:t>
            </a:r>
            <a:r>
              <a:rPr lang="en-US" sz="2800" dirty="0">
                <a:solidFill>
                  <a:schemeClr val="tx1"/>
                </a:solidFill>
              </a:rPr>
              <a:t>, M., &amp; Geiger, A. (2015). Object scene flow for autonomous vehicles. In Proceedings of the IEEE</a:t>
            </a: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5</a:t>
            </a:r>
            <a:r>
              <a:rPr lang="en-US" sz="2800" dirty="0">
                <a:solidFill>
                  <a:schemeClr val="tx1"/>
                </a:solidFill>
              </a:rPr>
              <a:t>] </a:t>
            </a:r>
            <a:r>
              <a:rPr lang="en-US" sz="2800" dirty="0" err="1">
                <a:solidFill>
                  <a:schemeClr val="tx1"/>
                </a:solidFill>
              </a:rPr>
              <a:t>Chuan-en</a:t>
            </a:r>
            <a:r>
              <a:rPr lang="en-US" sz="2800" dirty="0">
                <a:solidFill>
                  <a:schemeClr val="tx1"/>
                </a:solidFill>
              </a:rPr>
              <a:t> Lin, 2019, Introduction to Motion Estimation with Optical Flow, Retrieve from </a:t>
            </a:r>
            <a:r>
              <a:rPr lang="en-US" sz="2800" dirty="0">
                <a:solidFill>
                  <a:schemeClr val="tx1"/>
                </a:solidFill>
                <a:hlinkClick r:id="rId2">
                  <a:extLst>
                    <a:ext uri="{A12FA001-AC4F-418D-AE19-62706E023703}">
                      <ahyp:hlinkClr xmlns:ahyp="http://schemas.microsoft.com/office/drawing/2018/hyperlinkcolor" val="tx"/>
                    </a:ext>
                  </a:extLst>
                </a:hlinkClick>
              </a:rPr>
              <a:t>https://nanonets.com/blog/optical-flow/</a:t>
            </a:r>
            <a:endParaRPr lang="en-GH" sz="2800" dirty="0">
              <a:solidFill>
                <a:schemeClr val="tx1"/>
              </a:solidFill>
            </a:endParaRP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6</a:t>
            </a:r>
            <a:r>
              <a:rPr lang="en-US" sz="2800" dirty="0">
                <a:solidFill>
                  <a:schemeClr val="tx1"/>
                </a:solidFill>
              </a:rPr>
              <a:t>] B. D. Lucas and T. </a:t>
            </a:r>
            <a:r>
              <a:rPr lang="en-US" sz="2800" dirty="0" err="1">
                <a:solidFill>
                  <a:schemeClr val="tx1"/>
                </a:solidFill>
              </a:rPr>
              <a:t>Kanade</a:t>
            </a:r>
            <a:r>
              <a:rPr lang="en-US" sz="2800" dirty="0">
                <a:solidFill>
                  <a:schemeClr val="tx1"/>
                </a:solidFill>
              </a:rPr>
              <a:t> (1981), An iterative image registration technique with an application to stereo vision. Proceedings of Imaging Understanding Workshop, pages 121—130</a:t>
            </a: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7</a:t>
            </a:r>
            <a:r>
              <a:rPr lang="en-US" sz="2800" dirty="0">
                <a:solidFill>
                  <a:schemeClr val="tx1"/>
                </a:solidFill>
              </a:rPr>
              <a:t>] B.K.P. Horn and B.G. </a:t>
            </a:r>
            <a:r>
              <a:rPr lang="en-US" sz="2800" dirty="0" err="1">
                <a:solidFill>
                  <a:schemeClr val="tx1"/>
                </a:solidFill>
              </a:rPr>
              <a:t>Schunck</a:t>
            </a:r>
            <a:r>
              <a:rPr lang="en-US" sz="2800" dirty="0">
                <a:solidFill>
                  <a:schemeClr val="tx1"/>
                </a:solidFill>
              </a:rPr>
              <a:t>, "Determining optical flow." Artificial Intelligence, vol 17, pp 185–203, 1981. Manuscript available on MIT server</a:t>
            </a:r>
            <a:endParaRPr lang="en-GH" sz="2800" dirty="0">
              <a:solidFill>
                <a:schemeClr val="tx1"/>
              </a:solidFill>
            </a:endParaRPr>
          </a:p>
          <a:p>
            <a:pPr marL="685800" indent="-685800" algn="l">
              <a:buFont typeface="Arial" panose="020B0604020202020204" pitchFamily="34" charset="0"/>
              <a:buChar char="•"/>
            </a:pPr>
            <a:r>
              <a:rPr lang="en-GH" sz="2800" dirty="0">
                <a:solidFill>
                  <a:schemeClr val="tx1"/>
                </a:solidFill>
              </a:rPr>
              <a:t>[8] </a:t>
            </a:r>
            <a:r>
              <a:rPr lang="en-US" sz="2800" dirty="0">
                <a:solidFill>
                  <a:schemeClr val="tx1"/>
                </a:solidFill>
              </a:rPr>
              <a:t>George </a:t>
            </a:r>
            <a:r>
              <a:rPr lang="en-US" sz="2800" dirty="0" err="1">
                <a:solidFill>
                  <a:schemeClr val="tx1"/>
                </a:solidFill>
              </a:rPr>
              <a:t>Hotz</a:t>
            </a:r>
            <a:r>
              <a:rPr lang="en-GH" sz="2800" dirty="0">
                <a:solidFill>
                  <a:schemeClr val="tx1"/>
                </a:solidFill>
              </a:rPr>
              <a:t>, 2018, </a:t>
            </a:r>
            <a:r>
              <a:rPr lang="en-US" sz="2800" dirty="0">
                <a:solidFill>
                  <a:schemeClr val="tx1"/>
                </a:solidFill>
              </a:rPr>
              <a:t>The comma.ai Speed Prediction Challenge</a:t>
            </a:r>
            <a:r>
              <a:rPr lang="en-GH" sz="2800" dirty="0">
                <a:solidFill>
                  <a:schemeClr val="tx1"/>
                </a:solidFill>
              </a:rPr>
              <a:t>, </a:t>
            </a:r>
            <a:r>
              <a:rPr lang="en-US" sz="2800" dirty="0">
                <a:solidFill>
                  <a:schemeClr val="tx1"/>
                </a:solidFill>
              </a:rPr>
              <a:t>r</a:t>
            </a:r>
            <a:r>
              <a:rPr lang="en-GH" sz="2800" dirty="0">
                <a:solidFill>
                  <a:schemeClr val="tx1"/>
                </a:solidFill>
              </a:rPr>
              <a:t>e</a:t>
            </a:r>
            <a:r>
              <a:rPr lang="en-US" sz="2800" dirty="0">
                <a:solidFill>
                  <a:schemeClr val="tx1"/>
                </a:solidFill>
              </a:rPr>
              <a:t>t</a:t>
            </a:r>
            <a:r>
              <a:rPr lang="en-GH" sz="2800" dirty="0">
                <a:solidFill>
                  <a:schemeClr val="tx1"/>
                </a:solidFill>
              </a:rPr>
              <a:t>r</a:t>
            </a:r>
            <a:r>
              <a:rPr lang="en-US" sz="2800" dirty="0" err="1">
                <a:solidFill>
                  <a:schemeClr val="tx1"/>
                </a:solidFill>
              </a:rPr>
              <a:t>i</a:t>
            </a:r>
            <a:r>
              <a:rPr lang="en-GH" sz="2800" dirty="0">
                <a:solidFill>
                  <a:schemeClr val="tx1"/>
                </a:solidFill>
              </a:rPr>
              <a:t>e</a:t>
            </a:r>
            <a:r>
              <a:rPr lang="en-US" sz="2800" dirty="0">
                <a:solidFill>
                  <a:schemeClr val="tx1"/>
                </a:solidFill>
              </a:rPr>
              <a:t>v</a:t>
            </a:r>
            <a:r>
              <a:rPr lang="en-GH" sz="2800" dirty="0">
                <a:solidFill>
                  <a:schemeClr val="tx1"/>
                </a:solidFill>
              </a:rPr>
              <a:t>e</a:t>
            </a:r>
            <a:r>
              <a:rPr lang="en-US" sz="2800" dirty="0">
                <a:solidFill>
                  <a:schemeClr val="tx1"/>
                </a:solidFill>
              </a:rPr>
              <a:t>d</a:t>
            </a:r>
            <a:r>
              <a:rPr lang="en-GH" sz="2800" dirty="0">
                <a:solidFill>
                  <a:schemeClr val="tx1"/>
                </a:solidFill>
              </a:rPr>
              <a:t> </a:t>
            </a:r>
            <a:r>
              <a:rPr lang="en-US" sz="2800" dirty="0">
                <a:solidFill>
                  <a:schemeClr val="tx1"/>
                </a:solidFill>
              </a:rPr>
              <a:t>f</a:t>
            </a:r>
            <a:r>
              <a:rPr lang="en-GH" sz="2800" dirty="0">
                <a:solidFill>
                  <a:schemeClr val="tx1"/>
                </a:solidFill>
              </a:rPr>
              <a:t>r</a:t>
            </a:r>
            <a:r>
              <a:rPr lang="en-US" sz="2800" dirty="0">
                <a:solidFill>
                  <a:schemeClr val="tx1"/>
                </a:solidFill>
              </a:rPr>
              <a:t>o</a:t>
            </a:r>
            <a:r>
              <a:rPr lang="en-GH" sz="2800" dirty="0">
                <a:solidFill>
                  <a:schemeClr val="tx1"/>
                </a:solidFill>
              </a:rPr>
              <a:t>m  </a:t>
            </a:r>
            <a:r>
              <a:rPr lang="en-US" sz="2800" dirty="0">
                <a:solidFill>
                  <a:schemeClr val="tx1"/>
                </a:solidFill>
                <a:hlinkClick r:id="rId3">
                  <a:extLst>
                    <a:ext uri="{A12FA001-AC4F-418D-AE19-62706E023703}">
                      <ahyp:hlinkClr xmlns:ahyp="http://schemas.microsoft.com/office/drawing/2018/hyperlinkcolor" val="tx"/>
                    </a:ext>
                  </a:extLst>
                </a:hlinkClick>
              </a:rPr>
              <a:t>https://github.com/commaai/speedchallenge</a:t>
            </a:r>
            <a:endParaRPr lang="en-GH" sz="2800" dirty="0">
              <a:solidFill>
                <a:schemeClr val="tx1"/>
              </a:solidFill>
            </a:endParaRPr>
          </a:p>
          <a:p>
            <a:pPr marL="685800" indent="-685800" algn="l">
              <a:buFont typeface="Arial" panose="020B0604020202020204" pitchFamily="34" charset="0"/>
              <a:buChar char="•"/>
            </a:pPr>
            <a:r>
              <a:rPr lang="en-GH" sz="2800" dirty="0">
                <a:solidFill>
                  <a:schemeClr val="tx1"/>
                </a:solidFill>
              </a:rPr>
              <a:t>[9] </a:t>
            </a:r>
            <a:r>
              <a:rPr lang="en-US" sz="2800" dirty="0">
                <a:solidFill>
                  <a:schemeClr val="tx1"/>
                </a:solidFill>
              </a:rPr>
              <a:t>Mariusz Bojarski</a:t>
            </a:r>
            <a:r>
              <a:rPr lang="en-GH" sz="2800" dirty="0">
                <a:solidFill>
                  <a:schemeClr val="tx1"/>
                </a:solidFill>
              </a:rPr>
              <a:t>, </a:t>
            </a:r>
            <a:r>
              <a:rPr lang="en-US" sz="2800" dirty="0">
                <a:solidFill>
                  <a:schemeClr val="tx1"/>
                </a:solidFill>
              </a:rPr>
              <a:t>Davide Del Testa</a:t>
            </a:r>
            <a:r>
              <a:rPr lang="en-GH" sz="2800" dirty="0">
                <a:solidFill>
                  <a:schemeClr val="tx1"/>
                </a:solidFill>
              </a:rPr>
              <a:t>, </a:t>
            </a:r>
            <a:r>
              <a:rPr lang="en-US" sz="2800" dirty="0">
                <a:solidFill>
                  <a:schemeClr val="tx1"/>
                </a:solidFill>
              </a:rPr>
              <a:t>Daniel </a:t>
            </a:r>
            <a:r>
              <a:rPr lang="en-US" sz="2800" dirty="0" err="1">
                <a:solidFill>
                  <a:schemeClr val="tx1"/>
                </a:solidFill>
              </a:rPr>
              <a:t>Dworakowski</a:t>
            </a:r>
            <a:r>
              <a:rPr lang="en-GH" sz="2800" dirty="0">
                <a:solidFill>
                  <a:schemeClr val="tx1"/>
                </a:solidFill>
              </a:rPr>
              <a:t>, </a:t>
            </a:r>
            <a:r>
              <a:rPr lang="en-US" sz="2800" dirty="0">
                <a:solidFill>
                  <a:schemeClr val="tx1"/>
                </a:solidFill>
              </a:rPr>
              <a:t>Bernhard </a:t>
            </a:r>
            <a:r>
              <a:rPr lang="en-US" sz="2800" dirty="0" err="1">
                <a:solidFill>
                  <a:schemeClr val="tx1"/>
                </a:solidFill>
              </a:rPr>
              <a:t>Firner</a:t>
            </a:r>
            <a:r>
              <a:rPr lang="en-GH" sz="2800" dirty="0">
                <a:solidFill>
                  <a:schemeClr val="tx1"/>
                </a:solidFill>
              </a:rPr>
              <a:t>, </a:t>
            </a:r>
            <a:r>
              <a:rPr lang="en-US" sz="2800" dirty="0">
                <a:solidFill>
                  <a:schemeClr val="tx1"/>
                </a:solidFill>
              </a:rPr>
              <a:t>Beat </a:t>
            </a:r>
            <a:r>
              <a:rPr lang="en-US" sz="2800" dirty="0" err="1">
                <a:solidFill>
                  <a:schemeClr val="tx1"/>
                </a:solidFill>
              </a:rPr>
              <a:t>Flepp</a:t>
            </a:r>
            <a:r>
              <a:rPr lang="en-GH" sz="2800" dirty="0">
                <a:solidFill>
                  <a:schemeClr val="tx1"/>
                </a:solidFill>
              </a:rPr>
              <a:t>, </a:t>
            </a:r>
            <a:r>
              <a:rPr lang="en-US" sz="2800" dirty="0" err="1">
                <a:solidFill>
                  <a:schemeClr val="tx1"/>
                </a:solidFill>
              </a:rPr>
              <a:t>Prasoon</a:t>
            </a:r>
            <a:r>
              <a:rPr lang="en-US" sz="2800" dirty="0">
                <a:solidFill>
                  <a:schemeClr val="tx1"/>
                </a:solidFill>
              </a:rPr>
              <a:t> Goyal</a:t>
            </a:r>
            <a:r>
              <a:rPr lang="en-GH" sz="2800" dirty="0">
                <a:solidFill>
                  <a:schemeClr val="tx1"/>
                </a:solidFill>
              </a:rPr>
              <a:t>, </a:t>
            </a:r>
            <a:r>
              <a:rPr lang="en-US" sz="2800" dirty="0">
                <a:solidFill>
                  <a:schemeClr val="tx1"/>
                </a:solidFill>
              </a:rPr>
              <a:t>Lawrence D. </a:t>
            </a:r>
            <a:r>
              <a:rPr lang="en-US" sz="2800" dirty="0" err="1">
                <a:solidFill>
                  <a:schemeClr val="tx1"/>
                </a:solidFill>
              </a:rPr>
              <a:t>Jackel</a:t>
            </a:r>
            <a:r>
              <a:rPr lang="en-GH" sz="2800" dirty="0">
                <a:solidFill>
                  <a:schemeClr val="tx1"/>
                </a:solidFill>
              </a:rPr>
              <a:t>, </a:t>
            </a:r>
            <a:r>
              <a:rPr lang="en-US" sz="2800" dirty="0">
                <a:solidFill>
                  <a:schemeClr val="tx1"/>
                </a:solidFill>
              </a:rPr>
              <a:t>Mathew </a:t>
            </a:r>
            <a:r>
              <a:rPr lang="en-US" sz="2800" dirty="0" err="1">
                <a:solidFill>
                  <a:schemeClr val="tx1"/>
                </a:solidFill>
              </a:rPr>
              <a:t>Monfort</a:t>
            </a:r>
            <a:r>
              <a:rPr lang="en-GH" sz="2800" dirty="0">
                <a:solidFill>
                  <a:schemeClr val="tx1"/>
                </a:solidFill>
              </a:rPr>
              <a:t>, </a:t>
            </a:r>
            <a:r>
              <a:rPr lang="en-US" sz="2800" dirty="0">
                <a:solidFill>
                  <a:schemeClr val="tx1"/>
                </a:solidFill>
              </a:rPr>
              <a:t>Beat </a:t>
            </a:r>
            <a:r>
              <a:rPr lang="en-US" sz="2800" dirty="0" err="1">
                <a:solidFill>
                  <a:schemeClr val="tx1"/>
                </a:solidFill>
              </a:rPr>
              <a:t>Flepp</a:t>
            </a:r>
            <a:r>
              <a:rPr lang="en-GH" sz="2800" dirty="0">
                <a:solidFill>
                  <a:schemeClr val="tx1"/>
                </a:solidFill>
              </a:rPr>
              <a:t>, </a:t>
            </a:r>
            <a:r>
              <a:rPr lang="en-US" sz="2800" dirty="0" err="1">
                <a:solidFill>
                  <a:schemeClr val="tx1"/>
                </a:solidFill>
              </a:rPr>
              <a:t>Prasoon</a:t>
            </a:r>
            <a:r>
              <a:rPr lang="en-US" sz="2800" dirty="0">
                <a:solidFill>
                  <a:schemeClr val="tx1"/>
                </a:solidFill>
              </a:rPr>
              <a:t> Goyal</a:t>
            </a:r>
            <a:r>
              <a:rPr lang="en-GH" sz="2800" dirty="0">
                <a:solidFill>
                  <a:schemeClr val="tx1"/>
                </a:solidFill>
              </a:rPr>
              <a:t>, </a:t>
            </a:r>
            <a:r>
              <a:rPr lang="en-US" sz="2800" dirty="0">
                <a:solidFill>
                  <a:schemeClr val="tx1"/>
                </a:solidFill>
              </a:rPr>
              <a:t>Lawrence D. </a:t>
            </a:r>
            <a:r>
              <a:rPr lang="en-US" sz="2800" dirty="0" err="1">
                <a:solidFill>
                  <a:schemeClr val="tx1"/>
                </a:solidFill>
              </a:rPr>
              <a:t>Jackel</a:t>
            </a:r>
            <a:r>
              <a:rPr lang="en-GH" sz="2800" dirty="0">
                <a:solidFill>
                  <a:schemeClr val="tx1"/>
                </a:solidFill>
              </a:rPr>
              <a:t>, </a:t>
            </a:r>
            <a:r>
              <a:rPr lang="en-US" sz="2800" dirty="0">
                <a:solidFill>
                  <a:schemeClr val="tx1"/>
                </a:solidFill>
              </a:rPr>
              <a:t>Mathew </a:t>
            </a:r>
            <a:r>
              <a:rPr lang="en-US" sz="2800" dirty="0" err="1">
                <a:solidFill>
                  <a:schemeClr val="tx1"/>
                </a:solidFill>
              </a:rPr>
              <a:t>Monfort</a:t>
            </a:r>
            <a:r>
              <a:rPr lang="en-GH" sz="2800" dirty="0">
                <a:solidFill>
                  <a:schemeClr val="tx1"/>
                </a:solidFill>
              </a:rPr>
              <a:t>, </a:t>
            </a:r>
            <a:r>
              <a:rPr lang="en-US" sz="2800" dirty="0" err="1">
                <a:solidFill>
                  <a:schemeClr val="tx1"/>
                </a:solidFill>
              </a:rPr>
              <a:t>Urs</a:t>
            </a:r>
            <a:r>
              <a:rPr lang="en-US" sz="2800" dirty="0">
                <a:solidFill>
                  <a:schemeClr val="tx1"/>
                </a:solidFill>
              </a:rPr>
              <a:t> Muller</a:t>
            </a:r>
            <a:r>
              <a:rPr lang="en-GH" sz="2800" dirty="0">
                <a:solidFill>
                  <a:schemeClr val="tx1"/>
                </a:solidFill>
              </a:rPr>
              <a:t>, </a:t>
            </a:r>
            <a:r>
              <a:rPr lang="en-US" sz="2800" dirty="0" err="1">
                <a:solidFill>
                  <a:schemeClr val="tx1"/>
                </a:solidFill>
              </a:rPr>
              <a:t>Jiakai</a:t>
            </a:r>
            <a:r>
              <a:rPr lang="en-US" sz="2800" dirty="0">
                <a:solidFill>
                  <a:schemeClr val="tx1"/>
                </a:solidFill>
              </a:rPr>
              <a:t> Zhang</a:t>
            </a:r>
            <a:r>
              <a:rPr lang="en-GH" sz="2800" dirty="0">
                <a:solidFill>
                  <a:schemeClr val="tx1"/>
                </a:solidFill>
              </a:rPr>
              <a:t>, </a:t>
            </a:r>
            <a:r>
              <a:rPr lang="en-US" sz="2800" dirty="0">
                <a:solidFill>
                  <a:schemeClr val="tx1"/>
                </a:solidFill>
              </a:rPr>
              <a:t>Xin Zhang</a:t>
            </a:r>
            <a:r>
              <a:rPr lang="en-GH" sz="2800" dirty="0">
                <a:solidFill>
                  <a:schemeClr val="tx1"/>
                </a:solidFill>
              </a:rPr>
              <a:t>, </a:t>
            </a:r>
            <a:r>
              <a:rPr lang="en-US" sz="2800" dirty="0">
                <a:solidFill>
                  <a:schemeClr val="tx1"/>
                </a:solidFill>
              </a:rPr>
              <a:t>Jake Zhao</a:t>
            </a:r>
            <a:r>
              <a:rPr lang="en-GH" sz="2800" dirty="0">
                <a:solidFill>
                  <a:schemeClr val="tx1"/>
                </a:solidFill>
              </a:rPr>
              <a:t>, </a:t>
            </a:r>
            <a:r>
              <a:rPr lang="en-US" sz="2800" dirty="0">
                <a:solidFill>
                  <a:schemeClr val="tx1"/>
                </a:solidFill>
              </a:rPr>
              <a:t>Karol </a:t>
            </a:r>
            <a:r>
              <a:rPr lang="en-US" sz="2800" dirty="0" err="1">
                <a:solidFill>
                  <a:schemeClr val="tx1"/>
                </a:solidFill>
              </a:rPr>
              <a:t>Zieba</a:t>
            </a:r>
            <a:r>
              <a:rPr lang="en-GH" sz="2800" dirty="0">
                <a:solidFill>
                  <a:schemeClr val="tx1"/>
                </a:solidFill>
              </a:rPr>
              <a:t>, (2016), </a:t>
            </a:r>
            <a:r>
              <a:rPr lang="en-US" sz="2800" dirty="0">
                <a:solidFill>
                  <a:schemeClr val="tx1"/>
                </a:solidFill>
              </a:rPr>
              <a:t>End to End Learning for Self-Driving Cars</a:t>
            </a:r>
            <a:r>
              <a:rPr lang="en-GH" sz="2800" dirty="0">
                <a:solidFill>
                  <a:schemeClr val="tx1"/>
                </a:solidFill>
              </a:rPr>
              <a:t>, </a:t>
            </a:r>
            <a:r>
              <a:rPr lang="en-US" sz="2800" dirty="0">
                <a:solidFill>
                  <a:schemeClr val="tx1"/>
                </a:solidFill>
              </a:rPr>
              <a:t>arXiv:1604.07316</a:t>
            </a:r>
            <a:endParaRPr lang="en-GH" sz="2800" dirty="0">
              <a:solidFill>
                <a:schemeClr val="tx1"/>
              </a:solidFill>
            </a:endParaRP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10</a:t>
            </a:r>
            <a:r>
              <a:rPr lang="en-US" sz="2800" dirty="0">
                <a:solidFill>
                  <a:schemeClr val="tx1"/>
                </a:solidFill>
              </a:rPr>
              <a:t>] </a:t>
            </a:r>
            <a:r>
              <a:rPr lang="en-US" sz="2800" dirty="0" err="1">
                <a:solidFill>
                  <a:schemeClr val="tx1"/>
                </a:solidFill>
              </a:rPr>
              <a:t>S.Indu</a:t>
            </a:r>
            <a:r>
              <a:rPr lang="en-US" sz="2800" dirty="0">
                <a:solidFill>
                  <a:schemeClr val="tx1"/>
                </a:solidFill>
              </a:rPr>
              <a:t>, </a:t>
            </a:r>
            <a:r>
              <a:rPr lang="en-US" sz="2800" dirty="0" err="1">
                <a:solidFill>
                  <a:schemeClr val="tx1"/>
                </a:solidFill>
              </a:rPr>
              <a:t>Manjari</a:t>
            </a:r>
            <a:r>
              <a:rPr lang="en-US" sz="2800" dirty="0">
                <a:solidFill>
                  <a:schemeClr val="tx1"/>
                </a:solidFill>
              </a:rPr>
              <a:t> Gupta and Prof. </a:t>
            </a:r>
            <a:r>
              <a:rPr lang="en-US" sz="2800" dirty="0" err="1">
                <a:solidFill>
                  <a:schemeClr val="tx1"/>
                </a:solidFill>
              </a:rPr>
              <a:t>Asok</a:t>
            </a:r>
            <a:r>
              <a:rPr lang="en-US" sz="2800" dirty="0">
                <a:solidFill>
                  <a:schemeClr val="tx1"/>
                </a:solidFill>
              </a:rPr>
              <a:t> Bhattacharyya, 2011. Vehicle tracking and speed estimation using optical flow method. ISSN: 0975-5462</a:t>
            </a:r>
            <a:endParaRPr lang="en-GH" sz="2800" dirty="0">
              <a:solidFill>
                <a:schemeClr val="tx1"/>
              </a:solidFill>
            </a:endParaRPr>
          </a:p>
          <a:p>
            <a:pPr marL="685800" indent="-685800" algn="l">
              <a:buFont typeface="Arial" panose="020B0604020202020204" pitchFamily="34" charset="0"/>
              <a:buChar char="•"/>
            </a:pPr>
            <a:r>
              <a:rPr lang="en-GH" sz="2800" dirty="0"/>
              <a:t>Link to code </a:t>
            </a:r>
            <a:r>
              <a:rPr lang="en-GH" sz="2800" dirty="0" err="1"/>
              <a:t>reposit</a:t>
            </a:r>
            <a:r>
              <a:rPr lang="en-US" sz="2800" dirty="0"/>
              <a:t>o</a:t>
            </a:r>
            <a:r>
              <a:rPr lang="en-GH" sz="2800" dirty="0"/>
              <a:t>r</a:t>
            </a:r>
            <a:r>
              <a:rPr lang="en-US" sz="2800" dirty="0"/>
              <a:t>y</a:t>
            </a:r>
            <a:r>
              <a:rPr lang="en-GH" sz="2800" dirty="0"/>
              <a:t> - </a:t>
            </a:r>
            <a:r>
              <a:rPr lang="en-US" sz="2800" dirty="0">
                <a:hlinkClick r:id="rId4"/>
              </a:rPr>
              <a:t>https://github.com/jizzel/Optical-Flow-Estimation-Based-on-Deep-Learning-Approaches</a:t>
            </a:r>
            <a:endParaRPr lang="en-US" sz="2800" dirty="0">
              <a:solidFill>
                <a:schemeClr val="tx1"/>
              </a:solidFill>
            </a:endParaRPr>
          </a:p>
          <a:p>
            <a:pPr marL="685800" indent="-685800" algn="l">
              <a:buFont typeface="Arial" panose="020B0604020202020204" pitchFamily="34" charset="0"/>
              <a:buChar char="•"/>
            </a:pPr>
            <a:endParaRPr lang="en-US" sz="2800" dirty="0">
              <a:solidFill>
                <a:schemeClr val="tx1"/>
              </a:solidFill>
            </a:endParaRPr>
          </a:p>
          <a:p>
            <a:pPr algn="l"/>
            <a:endParaRPr lang="en-US" sz="2800" dirty="0">
              <a:solidFill>
                <a:schemeClr val="tx1"/>
              </a:solidFill>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5"/>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63" y="371893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extBox 2">
            <a:extLst>
              <a:ext uri="{FF2B5EF4-FFF2-40B4-BE49-F238E27FC236}">
                <a16:creationId xmlns:a16="http://schemas.microsoft.com/office/drawing/2014/main" id="{CD645B05-CFF4-4A66-AA18-1D8FEF17D394}"/>
              </a:ext>
            </a:extLst>
          </p:cNvPr>
          <p:cNvSpPr txBox="1"/>
          <p:nvPr/>
        </p:nvSpPr>
        <p:spPr>
          <a:xfrm>
            <a:off x="3986784" y="12616442"/>
            <a:ext cx="533563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Figure 1,</a:t>
            </a:r>
            <a:r>
              <a:rPr kumimoji="0" lang="en-GH" sz="4000" b="0" i="0" u="none" strike="noStrike" cap="none" spc="0" normalizeH="0" baseline="0" dirty="0">
                <a:ln>
                  <a:noFill/>
                </a:ln>
                <a:solidFill>
                  <a:srgbClr val="000000"/>
                </a:solidFill>
                <a:effectLst/>
                <a:uFillTx/>
                <a:latin typeface="+mj-lt"/>
                <a:ea typeface="+mj-ea"/>
                <a:cs typeface="+mj-cs"/>
                <a:sym typeface="Helvetica Light"/>
              </a:rPr>
              <a:t> </a:t>
            </a:r>
            <a:r>
              <a:rPr lang="en-US" sz="4000" dirty="0"/>
              <a:t>Scene</a:t>
            </a:r>
            <a:r>
              <a:rPr kumimoji="0" lang="en-US" sz="4000" b="0" i="0" u="none" strike="noStrike" cap="none" spc="0" normalizeH="0" baseline="0" dirty="0">
                <a:ln>
                  <a:noFill/>
                </a:ln>
                <a:solidFill>
                  <a:srgbClr val="000000"/>
                </a:solidFill>
                <a:effectLst/>
                <a:uFillTx/>
                <a:latin typeface="+mj-lt"/>
                <a:ea typeface="+mj-ea"/>
                <a:cs typeface="+mj-cs"/>
                <a:sym typeface="Helvetica Light"/>
              </a:rPr>
              <a:t> [</a:t>
            </a:r>
            <a:r>
              <a:rPr kumimoji="0" lang="en-GH" sz="4000" b="0" i="0" u="none" strike="noStrike" cap="none" spc="0" normalizeH="0" baseline="0" dirty="0">
                <a:ln>
                  <a:noFill/>
                </a:ln>
                <a:solidFill>
                  <a:srgbClr val="000000"/>
                </a:solidFill>
                <a:effectLst/>
                <a:uFillTx/>
                <a:latin typeface="+mj-lt"/>
                <a:ea typeface="+mj-ea"/>
                <a:cs typeface="+mj-cs"/>
                <a:sym typeface="Helvetica Light"/>
              </a:rPr>
              <a:t>5</a:t>
            </a:r>
            <a:r>
              <a:rPr kumimoji="0" lang="en-US" sz="4000" b="0" i="0" u="none" strike="noStrike" cap="none" spc="0" normalizeH="0" baseline="0" dirty="0">
                <a:ln>
                  <a:noFill/>
                </a:ln>
                <a:solidFill>
                  <a:srgbClr val="000000"/>
                </a:solidFill>
                <a:effectLst/>
                <a:uFillTx/>
                <a:latin typeface="+mj-lt"/>
                <a:ea typeface="+mj-ea"/>
                <a:cs typeface="+mj-cs"/>
                <a:sym typeface="Helvetica Light"/>
              </a:rPr>
              <a:t>]</a:t>
            </a:r>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9" y="5047249"/>
            <a:ext cx="7123230" cy="6342603"/>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1"/>
            <a:ext cx="7123229" cy="6268442"/>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7" name="TextBox 6">
            <a:extLst>
              <a:ext uri="{FF2B5EF4-FFF2-40B4-BE49-F238E27FC236}">
                <a16:creationId xmlns:a16="http://schemas.microsoft.com/office/drawing/2014/main" id="{EA718597-8C31-4745-ABF2-0108E2656A4C}"/>
              </a:ext>
            </a:extLst>
          </p:cNvPr>
          <p:cNvSpPr txBox="1"/>
          <p:nvPr/>
        </p:nvSpPr>
        <p:spPr>
          <a:xfrm>
            <a:off x="1559645" y="11931420"/>
            <a:ext cx="896144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2.a. Direction of Object.</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2" name="TextBox 11">
            <a:extLst>
              <a:ext uri="{FF2B5EF4-FFF2-40B4-BE49-F238E27FC236}">
                <a16:creationId xmlns:a16="http://schemas.microsoft.com/office/drawing/2014/main" id="{A220C1B6-8FC6-4979-A672-442ADC464BD9}"/>
              </a:ext>
            </a:extLst>
          </p:cNvPr>
          <p:cNvSpPr txBox="1"/>
          <p:nvPr/>
        </p:nvSpPr>
        <p:spPr>
          <a:xfrm>
            <a:off x="13417878" y="11782374"/>
            <a:ext cx="1053939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2.b. Time sequence of Object.</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4433618" y="4561610"/>
            <a:ext cx="15993417" cy="6197449"/>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7" name="TextBox 6">
            <a:extLst>
              <a:ext uri="{FF2B5EF4-FFF2-40B4-BE49-F238E27FC236}">
                <a16:creationId xmlns:a16="http://schemas.microsoft.com/office/drawing/2014/main" id="{728B8DB2-3B66-4749-BFCE-4FA60CE6BCD1}"/>
              </a:ext>
            </a:extLst>
          </p:cNvPr>
          <p:cNvSpPr txBox="1"/>
          <p:nvPr/>
        </p:nvSpPr>
        <p:spPr>
          <a:xfrm>
            <a:off x="6751534" y="10759059"/>
            <a:ext cx="1086307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3. Displacement across frames.</a:t>
            </a:r>
            <a:endParaRPr lang="en-US" dirty="0"/>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109253" y="11740896"/>
            <a:ext cx="1053742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4. Determining Displacement.</a:t>
            </a:r>
            <a:endParaRPr lang="en-US" dirty="0"/>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cap="all" dirty="0">
                <a:solidFill>
                  <a:srgbClr val="253957"/>
                </a:solidFill>
                <a:latin typeface="Arial Narrow" charset="0"/>
              </a:rPr>
              <a:t>M</a:t>
            </a:r>
            <a:r>
              <a:rPr lang="en-US" sz="7000" b="1" cap="all" dirty="0">
                <a:solidFill>
                  <a:srgbClr val="253957"/>
                </a:solidFill>
                <a:latin typeface="Arial Narrow" charset="0"/>
              </a:rPr>
              <a:t>o</a:t>
            </a:r>
            <a:r>
              <a:rPr lang="en-GH" sz="7000" b="1" cap="all" dirty="0">
                <a:solidFill>
                  <a:srgbClr val="253957"/>
                </a:solidFill>
                <a:latin typeface="Arial Narrow" charset="0"/>
              </a:rPr>
              <a:t>t</a:t>
            </a:r>
            <a:r>
              <a:rPr lang="en-US" sz="7000" b="1" cap="all" dirty="0" err="1">
                <a:solidFill>
                  <a:srgbClr val="253957"/>
                </a:solidFill>
                <a:latin typeface="Arial Narrow" charset="0"/>
              </a:rPr>
              <a:t>i</a:t>
            </a:r>
            <a:r>
              <a:rPr lang="en-GH" sz="7000" b="1" cap="all" dirty="0">
                <a:solidFill>
                  <a:srgbClr val="253957"/>
                </a:solidFill>
                <a:latin typeface="Arial Narrow" charset="0"/>
              </a:rPr>
              <a:t>v</a:t>
            </a:r>
            <a:r>
              <a:rPr lang="en-US" sz="7000" b="1" cap="all" dirty="0">
                <a:solidFill>
                  <a:srgbClr val="253957"/>
                </a:solidFill>
                <a:latin typeface="Arial Narrow" charset="0"/>
              </a:rPr>
              <a:t>a</a:t>
            </a:r>
            <a:r>
              <a:rPr lang="en-GH" sz="7000" b="1" cap="all" dirty="0">
                <a:solidFill>
                  <a:srgbClr val="253957"/>
                </a:solidFill>
                <a:latin typeface="Arial Narrow" charset="0"/>
              </a:rPr>
              <a:t>t</a:t>
            </a:r>
            <a:r>
              <a:rPr lang="en-US" sz="7000" b="1" cap="all" dirty="0" err="1">
                <a:solidFill>
                  <a:srgbClr val="253957"/>
                </a:solidFill>
                <a:latin typeface="Arial Narrow" charset="0"/>
              </a:rPr>
              <a:t>i</a:t>
            </a:r>
            <a:r>
              <a:rPr lang="en-GH" sz="7000" b="1" cap="all" dirty="0">
                <a:solidFill>
                  <a:srgbClr val="253957"/>
                </a:solidFill>
                <a:latin typeface="Arial Narrow" charset="0"/>
              </a:rPr>
              <a:t>o</a:t>
            </a:r>
            <a:r>
              <a:rPr lang="en-US" sz="7000" b="1" cap="all" dirty="0">
                <a:solidFill>
                  <a:srgbClr val="253957"/>
                </a:solidFill>
                <a:latin typeface="Arial Narrow" charset="0"/>
              </a:rPr>
              <a:t>n</a:t>
            </a:r>
            <a:r>
              <a:rPr lang="en-GH" sz="7000" b="1" cap="all" dirty="0">
                <a:solidFill>
                  <a:srgbClr val="253957"/>
                </a:solidFill>
                <a:latin typeface="Arial Narrow" charset="0"/>
              </a:rPr>
              <a:t> &amp; </a:t>
            </a:r>
            <a:r>
              <a:rPr lang="en-US" sz="7000" b="1" cap="all" dirty="0">
                <a:solidFill>
                  <a:srgbClr val="253957"/>
                </a:solidFill>
                <a:latin typeface="Arial Narrow" charset="0"/>
              </a:rPr>
              <a:t>Relevance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400" dirty="0"/>
              <a:t>Motion detection</a:t>
            </a:r>
            <a:r>
              <a:rPr lang="en-GH" sz="4400" dirty="0"/>
              <a:t> </a:t>
            </a:r>
            <a:r>
              <a:rPr lang="en-US" sz="4400" dirty="0"/>
              <a:t>a</a:t>
            </a:r>
            <a:r>
              <a:rPr lang="en-GH" sz="4400" dirty="0"/>
              <a:t>n</a:t>
            </a:r>
            <a:r>
              <a:rPr lang="en-US" sz="4400" dirty="0"/>
              <a:t>d </a:t>
            </a:r>
            <a:r>
              <a:rPr lang="en-GH" sz="4400" dirty="0"/>
              <a:t>m</a:t>
            </a:r>
            <a:r>
              <a:rPr lang="en-US" sz="4400" dirty="0" err="1"/>
              <a:t>otion</a:t>
            </a:r>
            <a:r>
              <a:rPr lang="en-US" sz="4400" dirty="0"/>
              <a:t> estimation and video compression have developed as a major aspect of optical flow research</a:t>
            </a:r>
          </a:p>
        </p:txBody>
      </p:sp>
    </p:spTree>
    <p:extLst>
      <p:ext uri="{BB962C8B-B14F-4D97-AF65-F5344CB8AC3E}">
        <p14:creationId xmlns:p14="http://schemas.microsoft.com/office/powerpoint/2010/main" val="21205421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c</a:t>
            </a:r>
            <a:r>
              <a:rPr lang="en-US" sz="7000" b="1" dirty="0">
                <a:latin typeface="Arial Narrow" charset="0"/>
                <a:ea typeface="Arial Narrow" charset="0"/>
                <a:cs typeface="Arial Narrow" charset="0"/>
              </a:rPr>
              <a:t>h</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q</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t</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GH" dirty="0"/>
              <a:t>How well do neural networks perform at predicting the speed of a car given a dashcam video?</a:t>
            </a: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108052"/>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63599" y="8192135"/>
            <a:ext cx="21506373" cy="6084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a:t>
            </a:r>
            <a:r>
              <a:rPr lang="en-GH" sz="4800" dirty="0"/>
              <a:t> </a:t>
            </a:r>
            <a:endParaRPr lang="en-US" sz="4800" dirty="0"/>
          </a:p>
          <a:p>
            <a:pPr marL="685800" lvl="0" indent="-685800" algn="l">
              <a:buFontTx/>
              <a:buChar char="-"/>
            </a:pPr>
            <a:r>
              <a:rPr lang="en-US" sz="4800" dirty="0"/>
              <a:t>Understand</a:t>
            </a:r>
            <a:r>
              <a:rPr lang="en-GH" sz="4800" dirty="0"/>
              <a:t> </a:t>
            </a:r>
            <a:r>
              <a:rPr lang="en-US" sz="4800" dirty="0"/>
              <a:t>a</a:t>
            </a:r>
            <a:r>
              <a:rPr lang="en-GH" sz="4800" dirty="0"/>
              <a:t>n</a:t>
            </a:r>
            <a:r>
              <a:rPr lang="en-US" sz="4800" dirty="0"/>
              <a:t>d</a:t>
            </a:r>
            <a:r>
              <a:rPr lang="en-GH" sz="4800" dirty="0"/>
              <a:t> </a:t>
            </a:r>
            <a:r>
              <a:rPr lang="en-US" sz="4800" dirty="0"/>
              <a:t>p</a:t>
            </a:r>
            <a:r>
              <a:rPr lang="en-GH" sz="4800" dirty="0"/>
              <a:t>r</a:t>
            </a:r>
            <a:r>
              <a:rPr lang="en-US" sz="4800" dirty="0"/>
              <a:t>e</a:t>
            </a:r>
            <a:r>
              <a:rPr lang="en-GH" sz="4800" dirty="0"/>
              <a:t>p</a:t>
            </a:r>
            <a:r>
              <a:rPr lang="en-US" sz="4800" dirty="0"/>
              <a:t>a</a:t>
            </a:r>
            <a:r>
              <a:rPr lang="en-GH" sz="4800" dirty="0"/>
              <a:t>r</a:t>
            </a:r>
            <a:r>
              <a:rPr lang="en-US" sz="4800" dirty="0"/>
              <a:t>e the dataset </a:t>
            </a:r>
            <a:endParaRPr lang="en-GH" sz="4800" dirty="0"/>
          </a:p>
          <a:p>
            <a:pPr marL="685800" lvl="0" indent="-685800" algn="l">
              <a:buFontTx/>
              <a:buChar char="-"/>
            </a:pPr>
            <a:r>
              <a:rPr lang="en-US" sz="4800" dirty="0"/>
              <a:t>Use deep learning approaches</a:t>
            </a:r>
            <a:r>
              <a:rPr lang="en-GH" sz="4800" dirty="0"/>
              <a:t>, </a:t>
            </a:r>
            <a:r>
              <a:rPr lang="en-US" sz="4800" dirty="0"/>
              <a:t>p</a:t>
            </a:r>
            <a:r>
              <a:rPr lang="en-GH" sz="4800" dirty="0"/>
              <a:t>y</a:t>
            </a:r>
            <a:r>
              <a:rPr lang="en-US" sz="4800" dirty="0"/>
              <a:t>t</a:t>
            </a:r>
            <a:r>
              <a:rPr lang="en-GH" sz="4800" dirty="0"/>
              <a:t>o</a:t>
            </a:r>
            <a:r>
              <a:rPr lang="en-US" sz="4800" dirty="0"/>
              <a:t>r</a:t>
            </a:r>
            <a:r>
              <a:rPr lang="en-GH" sz="4800" dirty="0"/>
              <a:t>c</a:t>
            </a:r>
            <a:r>
              <a:rPr lang="en-US" sz="4800" dirty="0"/>
              <a:t>h and </a:t>
            </a:r>
            <a:r>
              <a:rPr lang="en-GH" sz="4800" dirty="0" err="1"/>
              <a:t>te</a:t>
            </a:r>
            <a:r>
              <a:rPr lang="en-US" sz="4800" dirty="0" err="1"/>
              <a:t>nsorFlow</a:t>
            </a:r>
            <a:r>
              <a:rPr lang="en-US" sz="4800" dirty="0"/>
              <a:t> </a:t>
            </a:r>
            <a:r>
              <a:rPr lang="en-US" sz="4800" dirty="0" err="1"/>
              <a:t>librar</a:t>
            </a:r>
            <a:r>
              <a:rPr lang="en-GH" sz="4800" dirty="0" err="1"/>
              <a:t>i</a:t>
            </a:r>
            <a:r>
              <a:rPr lang="en-US" sz="4800" dirty="0"/>
              <a:t>e</a:t>
            </a:r>
            <a:r>
              <a:rPr lang="en-GH" sz="4800" dirty="0"/>
              <a:t>s</a:t>
            </a:r>
            <a:r>
              <a:rPr lang="en-US" sz="4800" dirty="0"/>
              <a:t> to </a:t>
            </a:r>
            <a:r>
              <a:rPr lang="en-GH" sz="4800" dirty="0"/>
              <a:t>c</a:t>
            </a:r>
            <a:r>
              <a:rPr lang="en-US" sz="4800" dirty="0"/>
              <a:t>r</a:t>
            </a:r>
            <a:r>
              <a:rPr lang="en-GH" sz="4800" dirty="0"/>
              <a:t>e</a:t>
            </a:r>
            <a:r>
              <a:rPr lang="en-US" sz="4800" dirty="0"/>
              <a:t>a</a:t>
            </a:r>
            <a:r>
              <a:rPr lang="en-GH" sz="4800" dirty="0"/>
              <a:t>t</a:t>
            </a:r>
            <a:r>
              <a:rPr lang="en-US" sz="4800" dirty="0"/>
              <a:t>e a model</a:t>
            </a:r>
            <a:endParaRPr lang="en-GH" sz="4800" dirty="0"/>
          </a:p>
          <a:p>
            <a:pPr marL="685800" lvl="0" indent="-685800" algn="l">
              <a:buFontTx/>
              <a:buChar char="-"/>
            </a:pPr>
            <a:r>
              <a:rPr lang="en-GH" sz="4800" dirty="0"/>
              <a:t>Train the model</a:t>
            </a:r>
            <a:endParaRPr lang="en-US" sz="4800" dirty="0"/>
          </a:p>
          <a:p>
            <a:pPr marL="685800" lvl="0" indent="-685800" algn="l">
              <a:buFontTx/>
              <a:buChar char="-"/>
            </a:pPr>
            <a:r>
              <a:rPr lang="en-GH" sz="4800" dirty="0"/>
              <a:t>P</a:t>
            </a:r>
            <a:r>
              <a:rPr lang="en-US" sz="4800" dirty="0"/>
              <a:t>r</a:t>
            </a:r>
            <a:r>
              <a:rPr lang="en-GH" sz="4800" dirty="0"/>
              <a:t>edict the s</a:t>
            </a:r>
            <a:r>
              <a:rPr lang="en-US" sz="4800" dirty="0"/>
              <a:t>p</a:t>
            </a:r>
            <a:r>
              <a:rPr lang="en-GH" sz="4800" dirty="0"/>
              <a:t>e</a:t>
            </a:r>
            <a:r>
              <a:rPr lang="en-US" sz="4800" dirty="0"/>
              <a:t>e</a:t>
            </a:r>
            <a:r>
              <a:rPr lang="en-GH" sz="4800" dirty="0"/>
              <a:t>d </a:t>
            </a:r>
            <a:r>
              <a:rPr lang="en-US" sz="4800" dirty="0"/>
              <a:t>o</a:t>
            </a:r>
            <a:r>
              <a:rPr lang="en-GH" sz="4800" dirty="0"/>
              <a:t>f  a vehicle from </a:t>
            </a:r>
            <a:r>
              <a:rPr lang="en-US" sz="4800" dirty="0"/>
              <a:t>a</a:t>
            </a:r>
            <a:r>
              <a:rPr lang="en-GH" sz="4800" dirty="0"/>
              <a:t> </a:t>
            </a:r>
            <a:r>
              <a:rPr lang="en-US" sz="4800" dirty="0"/>
              <a:t>v</a:t>
            </a:r>
            <a:r>
              <a:rPr lang="en-GH" sz="4800" dirty="0"/>
              <a:t>e</a:t>
            </a:r>
            <a:r>
              <a:rPr lang="en-US" sz="4800" dirty="0"/>
              <a:t>h</a:t>
            </a:r>
            <a:r>
              <a:rPr lang="en-GH" sz="4800" dirty="0" err="1"/>
              <a:t>i</a:t>
            </a:r>
            <a:r>
              <a:rPr lang="en-US" sz="4800" dirty="0"/>
              <a:t>c</a:t>
            </a:r>
            <a:r>
              <a:rPr lang="en-GH" sz="4800" dirty="0"/>
              <a:t>le </a:t>
            </a:r>
            <a:r>
              <a:rPr lang="en-US" sz="4800" dirty="0"/>
              <a:t>d</a:t>
            </a:r>
            <a:r>
              <a:rPr lang="en-GH" sz="4800" dirty="0"/>
              <a:t>a</a:t>
            </a:r>
            <a:r>
              <a:rPr lang="en-US" sz="4800" dirty="0"/>
              <a:t>s</a:t>
            </a:r>
            <a:r>
              <a:rPr lang="en-GH" sz="4800" dirty="0"/>
              <a:t>h</a:t>
            </a:r>
            <a:r>
              <a:rPr lang="en-US" sz="4800" dirty="0"/>
              <a:t>b</a:t>
            </a:r>
            <a:r>
              <a:rPr lang="en-GH" sz="4800" dirty="0"/>
              <a:t>o</a:t>
            </a:r>
            <a:r>
              <a:rPr lang="en-US" sz="4800" dirty="0"/>
              <a:t>a</a:t>
            </a:r>
            <a:r>
              <a:rPr lang="en-GH" sz="4800" dirty="0"/>
              <a:t>r</a:t>
            </a:r>
            <a:r>
              <a:rPr lang="en-US" sz="4800" dirty="0"/>
              <a:t>d</a:t>
            </a:r>
            <a:r>
              <a:rPr lang="en-GH" sz="4800" dirty="0"/>
              <a:t> </a:t>
            </a:r>
            <a:r>
              <a:rPr lang="en-US" sz="4800" dirty="0"/>
              <a:t>c</a:t>
            </a:r>
            <a:r>
              <a:rPr lang="en-GH" sz="4800" dirty="0"/>
              <a:t>a</a:t>
            </a:r>
            <a:r>
              <a:rPr lang="en-US" sz="4800" dirty="0"/>
              <a:t>m</a:t>
            </a:r>
            <a:r>
              <a:rPr lang="en-GH" sz="4800" dirty="0"/>
              <a:t>e</a:t>
            </a:r>
            <a:r>
              <a:rPr lang="en-US" sz="4800" dirty="0"/>
              <a:t>r</a:t>
            </a:r>
            <a:r>
              <a:rPr lang="en-GH" sz="4800" dirty="0"/>
              <a:t>a video</a:t>
            </a:r>
            <a:r>
              <a:rPr lang="en-US" sz="4800" dirty="0"/>
              <a:t>.</a:t>
            </a:r>
            <a:endParaRPr lang="en-GH" sz="4800" dirty="0"/>
          </a:p>
          <a:p>
            <a:pPr marL="685800" lvl="0" indent="-685800" algn="l">
              <a:buFontTx/>
              <a:buChar char="-"/>
            </a:pPr>
            <a:r>
              <a:rPr lang="en-GH" sz="4800" dirty="0"/>
              <a:t>Document work done</a:t>
            </a:r>
            <a:endParaRPr lang="en-US" sz="4800" dirty="0"/>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1" name="Очень крутой заголовок…">
            <a:extLst>
              <a:ext uri="{FF2B5EF4-FFF2-40B4-BE49-F238E27FC236}">
                <a16:creationId xmlns:a16="http://schemas.microsoft.com/office/drawing/2014/main" id="{C6F02543-CE5A-480C-8491-38EAE7E84D8A}"/>
              </a:ext>
            </a:extLst>
          </p:cNvPr>
          <p:cNvSpPr txBox="1"/>
          <p:nvPr/>
        </p:nvSpPr>
        <p:spPr>
          <a:xfrm>
            <a:off x="1211199" y="5027647"/>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BFFC79C5-42B6-4BC6-AB8F-D1E22529D713}"/>
              </a:ext>
            </a:extLst>
          </p:cNvPr>
          <p:cNvSpPr txBox="1"/>
          <p:nvPr/>
        </p:nvSpPr>
        <p:spPr>
          <a:xfrm>
            <a:off x="1363599" y="6144478"/>
            <a:ext cx="21506373" cy="192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r>
              <a:rPr lang="en-US" sz="4800" dirty="0"/>
              <a:t>To increase the accuracy of estimating the speed of a moving car from video.</a:t>
            </a:r>
          </a:p>
        </p:txBody>
      </p:sp>
    </p:spTree>
    <p:extLst>
      <p:ext uri="{BB962C8B-B14F-4D97-AF65-F5344CB8AC3E}">
        <p14:creationId xmlns:p14="http://schemas.microsoft.com/office/powerpoint/2010/main" val="22888288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9</a:t>
            </a:fld>
            <a:endParaRPr lang="en-US" kern="1200">
              <a:solidFill>
                <a:srgbClr val="898989"/>
              </a:solidFill>
              <a:latin typeface="+mn-lt"/>
              <a:ea typeface="+mn-ea"/>
              <a:cs typeface="+mn-cs"/>
            </a:endParaRP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380317024"/>
              </p:ext>
            </p:extLst>
          </p:nvPr>
        </p:nvGraphicFramePr>
        <p:xfrm>
          <a:off x="640078" y="6254496"/>
          <a:ext cx="22993644" cy="6774530"/>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637103">
                  <a:extLst>
                    <a:ext uri="{9D8B030D-6E8A-4147-A177-3AD203B41FA5}">
                      <a16:colId xmlns:a16="http://schemas.microsoft.com/office/drawing/2014/main" val="679645895"/>
                    </a:ext>
                  </a:extLst>
                </a:gridCol>
                <a:gridCol w="7855234">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1041764">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Technology</a:t>
                      </a:r>
                      <a:endParaRPr lang="en-US" sz="3300" b="1" i="0" u="none" strike="noStrike">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Year</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Advantages</a:t>
                      </a:r>
                      <a:endParaRPr lang="en-US" sz="3300" b="1" i="0" u="none" strike="noStrike" dirty="0">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Limitations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2866383">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Determining optical flow. Artificial intelligence, Horn, B. K., &amp;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Schunck</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[7]</a:t>
                      </a: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1981</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Y</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ields</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 high density of flow vectors, i.e. the flow information missing in inner parts of homogeneous objects is filled in from the motion boundaries</a:t>
                      </a: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C</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omplex</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computationally expensive in real-time applications. It is more sensitive to noise than local methods</a:t>
                      </a: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2866383">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Lucas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Kanade</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method </a:t>
                      </a:r>
                    </a:p>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regarding image patches and an affine model for the flow field [6]</a:t>
                      </a: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1981</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V</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ery</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fast calculation and accurate time derivatives</a:t>
                      </a: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Manually tune all parameters, hence low scalability and errors on boundaries of moving object</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bl>
          </a:graphicData>
        </a:graphic>
      </p:graphicFrame>
      <p:sp>
        <p:nvSpPr>
          <p:cNvPr id="8" name="Заголовок основного текста">
            <a:extLst>
              <a:ext uri="{FF2B5EF4-FFF2-40B4-BE49-F238E27FC236}">
                <a16:creationId xmlns:a16="http://schemas.microsoft.com/office/drawing/2014/main" id="{2BF8E2B0-2998-499C-A87F-5134AA74E566}"/>
              </a:ext>
            </a:extLst>
          </p:cNvPr>
          <p:cNvSpPr txBox="1"/>
          <p:nvPr/>
        </p:nvSpPr>
        <p:spPr>
          <a:xfrm>
            <a:off x="1147762" y="4798239"/>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dirty="0"/>
              <a:t>Traditional Methods</a:t>
            </a:r>
          </a:p>
        </p:txBody>
      </p:sp>
    </p:spTree>
    <p:extLst>
      <p:ext uri="{BB962C8B-B14F-4D97-AF65-F5344CB8AC3E}">
        <p14:creationId xmlns:p14="http://schemas.microsoft.com/office/powerpoint/2010/main" val="183892207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1748</TotalTime>
  <Words>2596</Words>
  <Application>Microsoft Office PowerPoint</Application>
  <PresentationFormat>Custom</PresentationFormat>
  <Paragraphs>218</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Narrow</vt:lpstr>
      <vt:lpstr>Calibri</vt:lpstr>
      <vt:lpstr>Helvetica</vt:lpstr>
      <vt:lpstr>Helvetica Light</vt:lpstr>
      <vt:lpstr>Helvetica Light (Headings)</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42</cp:revision>
  <dcterms:created xsi:type="dcterms:W3CDTF">2020-02-13T08:21:13Z</dcterms:created>
  <dcterms:modified xsi:type="dcterms:W3CDTF">2020-04-22T11:22:49Z</dcterms:modified>
</cp:coreProperties>
</file>